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Lato"/>
      <p:regular r:id="rId24"/>
      <p:bold r:id="rId25"/>
      <p:italic r:id="rId26"/>
      <p:boldItalic r:id="rId27"/>
    </p:embeddedFont>
    <p:embeddedFont>
      <p:font typeface="Noto Sans SC"/>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Lato-regular.fntdata"/><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NotoSansSC-regular.fntdata"/><Relationship Id="rId27" Type="http://schemas.openxmlformats.org/officeDocument/2006/relationships/font" Target="fonts/La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NotoSansSC-bold.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20d6060ede_1_1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 name="Google Shape;63;g320d6060ede_1_11: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g320d6060ede_1_11: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1d1109765a_1_4: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31d1109765a_1_4: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31d1109765a_1_4: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20d6060ede_1_11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g320d6060ede_1_113: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320d6060ede_1_113: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20d6060ede_1_144: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320d6060ede_1_144: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320d6060ede_1_144: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20d6060ede_1_165: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g320d6060ede_1_165: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320d6060ede_1_165: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d68c7c47e0_2_18: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g2d68c7c47e0_2_18: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2d68c7c47e0_2_18: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d68c7c47e0_2_35: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g2d68c7c47e0_2_35: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2d68c7c47e0_2_35: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d69d9cae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d69d9cae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20d6060ede_1_20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g320d6060ede_1_207: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320d6060ede_1_207: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20d6060ede_1_3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 name="Google Shape;72;g320d6060ede_1_32: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 name="Google Shape;73;g320d6060ede_1_32: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20d6060ede_1_5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g320d6060ede_1_51: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g320d6060ede_1_51: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20d6060ede_1_6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g320d6060ede_1_63: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g320d6060ede_1_63: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20d6060ede_1_7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g320d6060ede_1_72: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g320d6060ede_1_72: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d69baac6d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d69baac6d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1d1109765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1d1109765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20d6060ede_1_8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320d6060ede_1_83: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320d6060ede_1_83: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d69d9cae2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d69d9cae2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_slides">
  <p:cSld name="Cover_slides">
    <p:bg>
      <p:bgPr>
        <a:solidFill>
          <a:srgbClr val="FFFFFF"/>
        </a:solidFill>
      </p:bgPr>
    </p:bg>
    <p:spTree>
      <p:nvGrpSpPr>
        <p:cNvPr id="51" name="Shape 51"/>
        <p:cNvGrpSpPr/>
        <p:nvPr/>
      </p:nvGrpSpPr>
      <p:grpSpPr>
        <a:xfrm>
          <a:off x="0" y="0"/>
          <a:ext cx="0" cy="0"/>
          <a:chOff x="0" y="0"/>
          <a:chExt cx="0" cy="0"/>
        </a:xfrm>
      </p:grpSpPr>
      <p:pic>
        <p:nvPicPr>
          <p:cNvPr descr="https://assets.mindshow.fun/themes/red_business_city_report_general_vplus_standard_en_20240906/Cover-bg.jpg" id="52" name="Google Shape;52;p14"/>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slides">
  <p:cSld name="Content_slides">
    <p:bg>
      <p:bgPr>
        <a:solidFill>
          <a:srgbClr val="FFFFFF"/>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_slides">
  <p:cSld name="End_slides">
    <p:bg>
      <p:bgPr>
        <a:solidFill>
          <a:srgbClr val="FFFFFF"/>
        </a:solidFill>
      </p:bgPr>
    </p:bg>
    <p:spTree>
      <p:nvGrpSpPr>
        <p:cNvPr id="54" name="Shape 54"/>
        <p:cNvGrpSpPr/>
        <p:nvPr/>
      </p:nvGrpSpPr>
      <p:grpSpPr>
        <a:xfrm>
          <a:off x="0" y="0"/>
          <a:ext cx="0" cy="0"/>
          <a:chOff x="0" y="0"/>
          <a:chExt cx="0" cy="0"/>
        </a:xfrm>
      </p:grpSpPr>
      <p:pic>
        <p:nvPicPr>
          <p:cNvPr descr="https://assets.mindshow.fun/themes/red_business_city_report_general_vplus_standard_en_20240906/End-bg.jpg" id="55" name="Google Shape;55;p16"/>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talog_slides">
  <p:cSld name="Catalog_slides">
    <p:bg>
      <p:bgPr>
        <a:solidFill>
          <a:srgbClr val="FFFFFF"/>
        </a:solidFill>
      </p:bgPr>
    </p:bg>
    <p:spTree>
      <p:nvGrpSpPr>
        <p:cNvPr id="57" name="Shape 57"/>
        <p:cNvGrpSpPr/>
        <p:nvPr/>
      </p:nvGrpSpPr>
      <p:grpSpPr>
        <a:xfrm>
          <a:off x="0" y="0"/>
          <a:ext cx="0" cy="0"/>
          <a:chOff x="0" y="0"/>
          <a:chExt cx="0" cy="0"/>
        </a:xfrm>
      </p:grpSpPr>
      <p:pic>
        <p:nvPicPr>
          <p:cNvPr descr="https://assets.mindshow.fun/themes/red_business_city_report_general_vplus_standard_en_20240906/Catalog-bg.jpg" id="58" name="Google Shape;58;p18"/>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ssion_slides">
  <p:cSld name="Session_slides">
    <p:bg>
      <p:bgPr>
        <a:solidFill>
          <a:srgbClr val="FFFFFF"/>
        </a:solidFill>
      </p:bgPr>
    </p:bg>
    <p:spTree>
      <p:nvGrpSpPr>
        <p:cNvPr id="59" name="Shape 59"/>
        <p:cNvGrpSpPr/>
        <p:nvPr/>
      </p:nvGrpSpPr>
      <p:grpSpPr>
        <a:xfrm>
          <a:off x="0" y="0"/>
          <a:ext cx="0" cy="0"/>
          <a:chOff x="0" y="0"/>
          <a:chExt cx="0" cy="0"/>
        </a:xfrm>
      </p:grpSpPr>
      <p:pic>
        <p:nvPicPr>
          <p:cNvPr descr="https://assets.mindshow.fun/themes/red_business_city_report_general_vplus_standard_en_20240906/Session-bg.jpg" id="60" name="Google Shape;60;p19"/>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20"/>
          <p:cNvSpPr/>
          <p:nvPr/>
        </p:nvSpPr>
        <p:spPr>
          <a:xfrm>
            <a:off x="381000" y="3552825"/>
            <a:ext cx="5863590" cy="69056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383838"/>
              </a:buClr>
              <a:buSzPts val="2345"/>
              <a:buFont typeface="Noto Sans SC"/>
              <a:buNone/>
            </a:pPr>
            <a:r>
              <a:rPr b="1" i="0" lang="zh-CN" sz="2345" u="none" cap="none" strike="noStrike">
                <a:solidFill>
                  <a:srgbClr val="383838"/>
                </a:solidFill>
                <a:latin typeface="Noto Sans SC"/>
                <a:ea typeface="Noto Sans SC"/>
                <a:cs typeface="Noto Sans SC"/>
                <a:sym typeface="Noto Sans SC"/>
              </a:rPr>
              <a:t>Enhancing Workplace Mental Health</a:t>
            </a:r>
            <a:r>
              <a:rPr b="1" lang="zh-CN" sz="2345">
                <a:solidFill>
                  <a:srgbClr val="383838"/>
                </a:solidFill>
                <a:latin typeface="Noto Sans SC"/>
                <a:ea typeface="Noto Sans SC"/>
                <a:cs typeface="Noto Sans SC"/>
                <a:sym typeface="Noto Sans SC"/>
              </a:rPr>
              <a:t> </a:t>
            </a:r>
            <a:r>
              <a:rPr i="1" lang="zh-CN" sz="1295">
                <a:solidFill>
                  <a:srgbClr val="4E4E4E"/>
                </a:solidFill>
                <a:latin typeface="Noto Sans SC"/>
                <a:ea typeface="Noto Sans SC"/>
                <a:cs typeface="Noto Sans SC"/>
                <a:sym typeface="Noto Sans SC"/>
              </a:rPr>
              <a:t>Evaluating Mental Health Support Programs (MHSPs)</a:t>
            </a:r>
            <a:endParaRPr b="0" i="1" sz="2345" u="none" cap="none" strike="noStrike">
              <a:solidFill>
                <a:schemeClr val="dk1"/>
              </a:solidFill>
              <a:latin typeface="Calibri"/>
              <a:ea typeface="Calibri"/>
              <a:cs typeface="Calibri"/>
              <a:sym typeface="Calibri"/>
            </a:endParaRPr>
          </a:p>
        </p:txBody>
      </p:sp>
      <p:sp>
        <p:nvSpPr>
          <p:cNvPr id="67" name="Google Shape;67;p20"/>
          <p:cNvSpPr/>
          <p:nvPr/>
        </p:nvSpPr>
        <p:spPr>
          <a:xfrm>
            <a:off x="381000" y="4243400"/>
            <a:ext cx="5492700" cy="428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4E4E4E"/>
              </a:buClr>
              <a:buSzPts val="1295"/>
              <a:buFont typeface="Noto Sans SC"/>
              <a:buNone/>
            </a:pPr>
            <a:r>
              <a:rPr lang="zh-CN" sz="1295">
                <a:solidFill>
                  <a:srgbClr val="4E4E4E"/>
                </a:solidFill>
                <a:latin typeface="Noto Sans SC"/>
                <a:ea typeface="Noto Sans SC"/>
                <a:cs typeface="Noto Sans SC"/>
                <a:sym typeface="Noto Sans SC"/>
              </a:rPr>
              <a:t>Authors: Boping Song, Jiayao Wei, Tianji Li, Yuntong Zhang</a:t>
            </a:r>
            <a:endParaRPr b="0" sz="1295" u="none" cap="none" strike="noStrike">
              <a:solidFill>
                <a:schemeClr val="dk1"/>
              </a:solidFill>
              <a:latin typeface="Calibri"/>
              <a:ea typeface="Calibri"/>
              <a:cs typeface="Calibri"/>
              <a:sym typeface="Calibri"/>
            </a:endParaRPr>
          </a:p>
        </p:txBody>
      </p:sp>
      <p:sp>
        <p:nvSpPr>
          <p:cNvPr id="68" name="Google Shape;68;p20"/>
          <p:cNvSpPr/>
          <p:nvPr/>
        </p:nvSpPr>
        <p:spPr>
          <a:xfrm>
            <a:off x="6334125" y="3762375"/>
            <a:ext cx="1385888" cy="2762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1400"/>
              <a:buFont typeface="Noto Sans SC"/>
              <a:buNone/>
            </a:pPr>
            <a:r>
              <a:rPr b="0" i="0" lang="zh-CN" sz="1700" u="none" cap="none" strike="noStrike">
                <a:solidFill>
                  <a:srgbClr val="FFFFFF"/>
                </a:solidFill>
                <a:latin typeface="Noto Sans SC"/>
                <a:ea typeface="Noto Sans SC"/>
                <a:cs typeface="Noto Sans SC"/>
                <a:sym typeface="Noto Sans SC"/>
              </a:rPr>
              <a:t>Group 4</a:t>
            </a:r>
            <a:endParaRPr b="0" i="0" sz="1700" u="none" cap="none" strike="noStrike">
              <a:solidFill>
                <a:schemeClr val="dk1"/>
              </a:solidFill>
              <a:latin typeface="Calibri"/>
              <a:ea typeface="Calibri"/>
              <a:cs typeface="Calibri"/>
              <a:sym typeface="Calibri"/>
            </a:endParaRPr>
          </a:p>
        </p:txBody>
      </p:sp>
      <p:sp>
        <p:nvSpPr>
          <p:cNvPr id="69" name="Google Shape;69;p20"/>
          <p:cNvSpPr/>
          <p:nvPr/>
        </p:nvSpPr>
        <p:spPr>
          <a:xfrm>
            <a:off x="6334125" y="4010025"/>
            <a:ext cx="1385888" cy="2762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9"/>
          <p:cNvSpPr/>
          <p:nvPr/>
        </p:nvSpPr>
        <p:spPr>
          <a:xfrm>
            <a:off x="495300" y="447675"/>
            <a:ext cx="4424400" cy="6954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CD2323"/>
              </a:buClr>
              <a:buSzPts val="2590"/>
              <a:buFont typeface="Noto Sans SC"/>
              <a:buNone/>
            </a:pPr>
            <a:r>
              <a:rPr b="1" lang="zh-CN" sz="2590">
                <a:solidFill>
                  <a:srgbClr val="CD2323"/>
                </a:solidFill>
                <a:latin typeface="Noto Sans SC"/>
                <a:ea typeface="Noto Sans SC"/>
                <a:cs typeface="Noto Sans SC"/>
                <a:sym typeface="Noto Sans SC"/>
              </a:rPr>
              <a:t>Study Variables</a:t>
            </a:r>
            <a:endParaRPr b="0" i="0" sz="2590" u="none" cap="none" strike="noStrike">
              <a:solidFill>
                <a:schemeClr val="dk1"/>
              </a:solidFill>
              <a:latin typeface="Calibri"/>
              <a:ea typeface="Calibri"/>
              <a:cs typeface="Calibri"/>
              <a:sym typeface="Calibri"/>
            </a:endParaRPr>
          </a:p>
        </p:txBody>
      </p:sp>
      <p:pic>
        <p:nvPicPr>
          <p:cNvPr descr="preencoded.png" id="156" name="Google Shape;156;p29"/>
          <p:cNvPicPr preferRelativeResize="0"/>
          <p:nvPr/>
        </p:nvPicPr>
        <p:blipFill rotWithShape="1">
          <a:blip r:embed="rId3">
            <a:alphaModFix/>
          </a:blip>
          <a:srcRect b="0" l="0" r="0" t="0"/>
          <a:stretch/>
        </p:blipFill>
        <p:spPr>
          <a:xfrm>
            <a:off x="495300" y="1319213"/>
            <a:ext cx="228600" cy="309563"/>
          </a:xfrm>
          <a:prstGeom prst="rect">
            <a:avLst/>
          </a:prstGeom>
          <a:noFill/>
          <a:ln>
            <a:noFill/>
          </a:ln>
        </p:spPr>
      </p:pic>
      <p:sp>
        <p:nvSpPr>
          <p:cNvPr id="157" name="Google Shape;157;p29"/>
          <p:cNvSpPr/>
          <p:nvPr/>
        </p:nvSpPr>
        <p:spPr>
          <a:xfrm>
            <a:off x="776288" y="1304925"/>
            <a:ext cx="4143300" cy="3333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CD2323"/>
              </a:buClr>
              <a:buSzPts val="1400"/>
              <a:buFont typeface="Noto Sans SC"/>
              <a:buNone/>
            </a:pPr>
            <a:r>
              <a:rPr b="1" lang="zh-CN">
                <a:solidFill>
                  <a:srgbClr val="CD2323"/>
                </a:solidFill>
                <a:latin typeface="Noto Sans SC"/>
                <a:ea typeface="Noto Sans SC"/>
                <a:cs typeface="Noto Sans SC"/>
                <a:sym typeface="Noto Sans SC"/>
              </a:rPr>
              <a:t>Outcomes (Dependent Variables):</a:t>
            </a:r>
            <a:endParaRPr b="0" i="0" sz="1400" u="none" cap="none" strike="noStrike">
              <a:solidFill>
                <a:schemeClr val="dk1"/>
              </a:solidFill>
              <a:latin typeface="Calibri"/>
              <a:ea typeface="Calibri"/>
              <a:cs typeface="Calibri"/>
              <a:sym typeface="Calibri"/>
            </a:endParaRPr>
          </a:p>
        </p:txBody>
      </p:sp>
      <p:sp>
        <p:nvSpPr>
          <p:cNvPr id="158" name="Google Shape;158;p29"/>
          <p:cNvSpPr/>
          <p:nvPr/>
        </p:nvSpPr>
        <p:spPr>
          <a:xfrm>
            <a:off x="674525" y="1683450"/>
            <a:ext cx="4143300" cy="1037100"/>
          </a:xfrm>
          <a:prstGeom prst="rect">
            <a:avLst/>
          </a:prstGeom>
          <a:noFill/>
          <a:ln>
            <a:noFill/>
          </a:ln>
        </p:spPr>
        <p:txBody>
          <a:bodyPr anchorCtr="0" anchor="t" bIns="45700" lIns="91425" spcFirstLastPara="1" rIns="91425" wrap="square" tIns="45700">
            <a:noAutofit/>
          </a:bodyPr>
          <a:lstStyle/>
          <a:p>
            <a:pPr indent="-298450" lvl="0" marL="457200" rtl="0" algn="l">
              <a:lnSpc>
                <a:spcPct val="150000"/>
              </a:lnSpc>
              <a:spcBef>
                <a:spcPts val="0"/>
              </a:spcBef>
              <a:spcAft>
                <a:spcPts val="0"/>
              </a:spcAft>
              <a:buClr>
                <a:schemeClr val="dk1"/>
              </a:buClr>
              <a:buSzPts val="1100"/>
              <a:buChar char="●"/>
            </a:pPr>
            <a:r>
              <a:rPr b="1" lang="zh-CN" sz="1100">
                <a:solidFill>
                  <a:schemeClr val="dk1"/>
                </a:solidFill>
              </a:rPr>
              <a:t>Job Performance</a:t>
            </a:r>
            <a:r>
              <a:rPr lang="zh-CN" sz="1100">
                <a:solidFill>
                  <a:schemeClr val="dk1"/>
                </a:solidFill>
              </a:rPr>
              <a:t>: Tracked via KPIs (e.g., completion rates, quality).</a:t>
            </a:r>
            <a:endParaRPr sz="1100">
              <a:solidFill>
                <a:schemeClr val="dk1"/>
              </a:solidFill>
            </a:endParaRPr>
          </a:p>
          <a:p>
            <a:pPr indent="-298450" lvl="0" marL="457200" rtl="0" algn="l">
              <a:lnSpc>
                <a:spcPct val="150000"/>
              </a:lnSpc>
              <a:spcBef>
                <a:spcPts val="0"/>
              </a:spcBef>
              <a:spcAft>
                <a:spcPts val="0"/>
              </a:spcAft>
              <a:buClr>
                <a:schemeClr val="dk1"/>
              </a:buClr>
              <a:buSzPts val="1100"/>
              <a:buChar char="●"/>
            </a:pPr>
            <a:r>
              <a:rPr b="1" lang="zh-CN" sz="1100">
                <a:solidFill>
                  <a:schemeClr val="dk1"/>
                </a:solidFill>
              </a:rPr>
              <a:t>Employee Satisfaction</a:t>
            </a:r>
            <a:r>
              <a:rPr lang="zh-CN" sz="1100">
                <a:solidFill>
                  <a:schemeClr val="dk1"/>
                </a:solidFill>
              </a:rPr>
              <a:t>: Surveyed monthly (1–5 scale).</a:t>
            </a:r>
            <a:endParaRPr sz="1100">
              <a:solidFill>
                <a:schemeClr val="dk1"/>
              </a:solidFill>
            </a:endParaRPr>
          </a:p>
          <a:p>
            <a:pPr indent="-298450" lvl="0" marL="457200" rtl="0" algn="l">
              <a:lnSpc>
                <a:spcPct val="150000"/>
              </a:lnSpc>
              <a:spcBef>
                <a:spcPts val="0"/>
              </a:spcBef>
              <a:spcAft>
                <a:spcPts val="0"/>
              </a:spcAft>
              <a:buClr>
                <a:schemeClr val="dk1"/>
              </a:buClr>
              <a:buSzPts val="1100"/>
              <a:buChar char="●"/>
            </a:pPr>
            <a:r>
              <a:rPr b="1" lang="zh-CN" sz="1100">
                <a:solidFill>
                  <a:schemeClr val="dk1"/>
                </a:solidFill>
              </a:rPr>
              <a:t>Turnover Rate</a:t>
            </a:r>
            <a:r>
              <a:rPr lang="zh-CN" sz="1100">
                <a:solidFill>
                  <a:schemeClr val="dk1"/>
                </a:solidFill>
              </a:rPr>
              <a:t>: Ratio of voluntary separations.</a:t>
            </a:r>
            <a:endParaRPr sz="1100">
              <a:solidFill>
                <a:schemeClr val="dk1"/>
              </a:solidFill>
            </a:endParaRPr>
          </a:p>
        </p:txBody>
      </p:sp>
      <p:pic>
        <p:nvPicPr>
          <p:cNvPr descr="preencoded.png" id="159" name="Google Shape;159;p29"/>
          <p:cNvPicPr preferRelativeResize="0"/>
          <p:nvPr/>
        </p:nvPicPr>
        <p:blipFill rotWithShape="1">
          <a:blip r:embed="rId3">
            <a:alphaModFix/>
          </a:blip>
          <a:srcRect b="0" l="0" r="0" t="0"/>
          <a:stretch/>
        </p:blipFill>
        <p:spPr>
          <a:xfrm>
            <a:off x="495300" y="2868838"/>
            <a:ext cx="228600" cy="309563"/>
          </a:xfrm>
          <a:prstGeom prst="rect">
            <a:avLst/>
          </a:prstGeom>
          <a:noFill/>
          <a:ln>
            <a:noFill/>
          </a:ln>
        </p:spPr>
      </p:pic>
      <p:sp>
        <p:nvSpPr>
          <p:cNvPr id="160" name="Google Shape;160;p29"/>
          <p:cNvSpPr/>
          <p:nvPr/>
        </p:nvSpPr>
        <p:spPr>
          <a:xfrm>
            <a:off x="776288" y="2856976"/>
            <a:ext cx="4143300" cy="3333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CD2323"/>
              </a:buClr>
              <a:buSzPts val="1400"/>
              <a:buFont typeface="Noto Sans SC"/>
              <a:buNone/>
            </a:pPr>
            <a:r>
              <a:rPr b="1" lang="zh-CN">
                <a:solidFill>
                  <a:srgbClr val="CD2323"/>
                </a:solidFill>
                <a:latin typeface="Noto Sans SC"/>
                <a:ea typeface="Noto Sans SC"/>
                <a:cs typeface="Noto Sans SC"/>
                <a:sym typeface="Noto Sans SC"/>
              </a:rPr>
              <a:t>Treatment (Independent Variable):</a:t>
            </a:r>
            <a:endParaRPr b="0" i="0" sz="1400" u="none" cap="none" strike="noStrike">
              <a:solidFill>
                <a:schemeClr val="dk1"/>
              </a:solidFill>
              <a:latin typeface="Calibri"/>
              <a:ea typeface="Calibri"/>
              <a:cs typeface="Calibri"/>
              <a:sym typeface="Calibri"/>
            </a:endParaRPr>
          </a:p>
        </p:txBody>
      </p:sp>
      <p:sp>
        <p:nvSpPr>
          <p:cNvPr id="161" name="Google Shape;161;p29"/>
          <p:cNvSpPr/>
          <p:nvPr/>
        </p:nvSpPr>
        <p:spPr>
          <a:xfrm>
            <a:off x="674513" y="3326700"/>
            <a:ext cx="4143300" cy="15192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100"/>
              <a:buFont typeface="Arial"/>
              <a:buNone/>
            </a:pPr>
            <a:r>
              <a:rPr b="1" lang="zh-CN" sz="1100">
                <a:solidFill>
                  <a:schemeClr val="dk1"/>
                </a:solidFill>
              </a:rPr>
              <a:t>Mental Health Support Program (MHSP):</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zh-CN" sz="1100">
                <a:solidFill>
                  <a:schemeClr val="dk1"/>
                </a:solidFill>
              </a:rPr>
              <a:t>Counseling</a:t>
            </a:r>
            <a:r>
              <a:rPr lang="zh-CN" sz="1100">
                <a:solidFill>
                  <a:schemeClr val="dk1"/>
                </a:solidFill>
              </a:rPr>
              <a:t>: Biweekly sessions.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zh-CN" sz="1100">
                <a:solidFill>
                  <a:schemeClr val="dk1"/>
                </a:solidFill>
              </a:rPr>
              <a:t>Workshops</a:t>
            </a:r>
            <a:r>
              <a:rPr lang="zh-CN" sz="1100">
                <a:solidFill>
                  <a:schemeClr val="dk1"/>
                </a:solidFill>
              </a:rPr>
              <a:t>: Weekly stress management.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zh-CN" sz="1100">
                <a:solidFill>
                  <a:schemeClr val="dk1"/>
                </a:solidFill>
              </a:rPr>
              <a:t>Digital Tools</a:t>
            </a:r>
            <a:r>
              <a:rPr lang="zh-CN" sz="1100">
                <a:solidFill>
                  <a:schemeClr val="dk1"/>
                </a:solidFill>
              </a:rPr>
              <a:t>: Resources, webinars, 24/7 hotline.</a:t>
            </a:r>
            <a:endParaRPr sz="1100">
              <a:solidFill>
                <a:schemeClr val="dk1"/>
              </a:solidFill>
            </a:endParaRPr>
          </a:p>
          <a:p>
            <a:pPr indent="0" lvl="0" marL="0" marR="0" rtl="0" algn="l">
              <a:lnSpc>
                <a:spcPct val="150000"/>
              </a:lnSpc>
              <a:spcBef>
                <a:spcPts val="1200"/>
              </a:spcBef>
              <a:spcAft>
                <a:spcPts val="0"/>
              </a:spcAft>
              <a:buClr>
                <a:srgbClr val="000000"/>
              </a:buClr>
              <a:buSzPts val="1400"/>
              <a:buFont typeface="Noto Sans SC"/>
              <a:buNone/>
            </a:pPr>
            <a:r>
              <a:t/>
            </a:r>
            <a:endParaRPr>
              <a:latin typeface="Noto Sans SC"/>
              <a:ea typeface="Noto Sans SC"/>
              <a:cs typeface="Noto Sans SC"/>
              <a:sym typeface="Noto Sans SC"/>
            </a:endParaRPr>
          </a:p>
        </p:txBody>
      </p:sp>
      <p:pic>
        <p:nvPicPr>
          <p:cNvPr descr="preencoded.png" id="162" name="Google Shape;162;p29"/>
          <p:cNvPicPr preferRelativeResize="0"/>
          <p:nvPr/>
        </p:nvPicPr>
        <p:blipFill rotWithShape="1">
          <a:blip r:embed="rId3">
            <a:alphaModFix/>
          </a:blip>
          <a:srcRect b="0" l="0" r="0" t="0"/>
          <a:stretch/>
        </p:blipFill>
        <p:spPr>
          <a:xfrm>
            <a:off x="5289400" y="1316788"/>
            <a:ext cx="228600" cy="309563"/>
          </a:xfrm>
          <a:prstGeom prst="rect">
            <a:avLst/>
          </a:prstGeom>
          <a:noFill/>
          <a:ln>
            <a:noFill/>
          </a:ln>
        </p:spPr>
      </p:pic>
      <p:sp>
        <p:nvSpPr>
          <p:cNvPr id="163" name="Google Shape;163;p29"/>
          <p:cNvSpPr/>
          <p:nvPr/>
        </p:nvSpPr>
        <p:spPr>
          <a:xfrm>
            <a:off x="5659988" y="1304925"/>
            <a:ext cx="4143300" cy="3333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CD2323"/>
              </a:buClr>
              <a:buSzPts val="1400"/>
              <a:buFont typeface="Noto Sans SC"/>
              <a:buNone/>
            </a:pPr>
            <a:r>
              <a:rPr b="1" lang="zh-CN">
                <a:solidFill>
                  <a:srgbClr val="CD2323"/>
                </a:solidFill>
                <a:latin typeface="Noto Sans SC"/>
                <a:ea typeface="Noto Sans SC"/>
                <a:cs typeface="Noto Sans SC"/>
                <a:sym typeface="Noto Sans SC"/>
              </a:rPr>
              <a:t>Control Variables:</a:t>
            </a:r>
            <a:endParaRPr b="0" i="0" sz="1400" u="none" cap="none" strike="noStrike">
              <a:solidFill>
                <a:schemeClr val="dk1"/>
              </a:solidFill>
              <a:latin typeface="Calibri"/>
              <a:ea typeface="Calibri"/>
              <a:cs typeface="Calibri"/>
              <a:sym typeface="Calibri"/>
            </a:endParaRPr>
          </a:p>
        </p:txBody>
      </p:sp>
      <p:sp>
        <p:nvSpPr>
          <p:cNvPr id="164" name="Google Shape;164;p29"/>
          <p:cNvSpPr txBox="1"/>
          <p:nvPr/>
        </p:nvSpPr>
        <p:spPr>
          <a:xfrm>
            <a:off x="5518000" y="1765300"/>
            <a:ext cx="3000000" cy="354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zh-CN" sz="1100"/>
              <a:t>Age, gender, job role, tenure, industry.</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descr="preencoded.png" id="170" name="Google Shape;170;p3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1" name="Google Shape;171;p30"/>
          <p:cNvSpPr/>
          <p:nvPr/>
        </p:nvSpPr>
        <p:spPr>
          <a:xfrm>
            <a:off x="390525" y="238125"/>
            <a:ext cx="8363100" cy="590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800"/>
              <a:buFont typeface="Noto Sans SC"/>
              <a:buNone/>
            </a:pPr>
            <a:r>
              <a:rPr b="1" i="0" lang="zh-CN" sz="2800" u="none" cap="none" strike="noStrike">
                <a:solidFill>
                  <a:srgbClr val="CD2323"/>
                </a:solidFill>
                <a:latin typeface="Noto Sans SC"/>
                <a:ea typeface="Noto Sans SC"/>
                <a:cs typeface="Noto Sans SC"/>
                <a:sym typeface="Noto Sans SC"/>
              </a:rPr>
              <a:t>Statistical </a:t>
            </a:r>
            <a:r>
              <a:rPr b="1" lang="zh-CN" sz="2800">
                <a:solidFill>
                  <a:srgbClr val="CD2323"/>
                </a:solidFill>
                <a:latin typeface="Noto Sans SC"/>
                <a:ea typeface="Noto Sans SC"/>
                <a:cs typeface="Noto Sans SC"/>
                <a:sym typeface="Noto Sans SC"/>
              </a:rPr>
              <a:t>Analysis Plan</a:t>
            </a:r>
            <a:endParaRPr b="0" i="0" sz="2800" u="none" cap="none" strike="noStrike">
              <a:solidFill>
                <a:srgbClr val="CD2323"/>
              </a:solidFill>
              <a:latin typeface="Calibri"/>
              <a:ea typeface="Calibri"/>
              <a:cs typeface="Calibri"/>
              <a:sym typeface="Calibri"/>
            </a:endParaRPr>
          </a:p>
        </p:txBody>
      </p:sp>
      <p:pic>
        <p:nvPicPr>
          <p:cNvPr descr="preencoded.png" id="172" name="Google Shape;172;p30"/>
          <p:cNvPicPr preferRelativeResize="0"/>
          <p:nvPr/>
        </p:nvPicPr>
        <p:blipFill rotWithShape="1">
          <a:blip r:embed="rId4">
            <a:alphaModFix/>
          </a:blip>
          <a:srcRect b="0" l="0" r="0" t="0"/>
          <a:stretch/>
        </p:blipFill>
        <p:spPr>
          <a:xfrm>
            <a:off x="575175" y="1031075"/>
            <a:ext cx="2358526" cy="3690949"/>
          </a:xfrm>
          <a:prstGeom prst="rect">
            <a:avLst/>
          </a:prstGeom>
          <a:noFill/>
          <a:ln>
            <a:noFill/>
          </a:ln>
        </p:spPr>
      </p:pic>
      <p:pic>
        <p:nvPicPr>
          <p:cNvPr descr="preencoded.png" id="173" name="Google Shape;173;p30"/>
          <p:cNvPicPr preferRelativeResize="0"/>
          <p:nvPr/>
        </p:nvPicPr>
        <p:blipFill rotWithShape="1">
          <a:blip r:embed="rId4">
            <a:alphaModFix/>
          </a:blip>
          <a:srcRect b="0" l="0" r="0" t="0"/>
          <a:stretch/>
        </p:blipFill>
        <p:spPr>
          <a:xfrm>
            <a:off x="3392737" y="1031075"/>
            <a:ext cx="2358526" cy="3690949"/>
          </a:xfrm>
          <a:prstGeom prst="rect">
            <a:avLst/>
          </a:prstGeom>
          <a:noFill/>
          <a:ln>
            <a:noFill/>
          </a:ln>
        </p:spPr>
      </p:pic>
      <p:pic>
        <p:nvPicPr>
          <p:cNvPr descr="preencoded.png" id="174" name="Google Shape;174;p30"/>
          <p:cNvPicPr preferRelativeResize="0"/>
          <p:nvPr/>
        </p:nvPicPr>
        <p:blipFill rotWithShape="1">
          <a:blip r:embed="rId4">
            <a:alphaModFix/>
          </a:blip>
          <a:srcRect b="0" l="0" r="0" t="0"/>
          <a:stretch/>
        </p:blipFill>
        <p:spPr>
          <a:xfrm>
            <a:off x="6210300" y="1031075"/>
            <a:ext cx="2358526" cy="3690949"/>
          </a:xfrm>
          <a:prstGeom prst="rect">
            <a:avLst/>
          </a:prstGeom>
          <a:noFill/>
          <a:ln>
            <a:noFill/>
          </a:ln>
        </p:spPr>
      </p:pic>
      <p:sp>
        <p:nvSpPr>
          <p:cNvPr id="175" name="Google Shape;175;p30"/>
          <p:cNvSpPr txBox="1"/>
          <p:nvPr/>
        </p:nvSpPr>
        <p:spPr>
          <a:xfrm>
            <a:off x="1138075" y="1128750"/>
            <a:ext cx="1533000" cy="59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a:latin typeface="Noto Sans SC"/>
                <a:ea typeface="Noto Sans SC"/>
                <a:cs typeface="Noto Sans SC"/>
                <a:sym typeface="Noto Sans SC"/>
              </a:rPr>
              <a:t>Research Question 1</a:t>
            </a:r>
            <a:endParaRPr b="1">
              <a:latin typeface="Noto Sans SC"/>
              <a:ea typeface="Noto Sans SC"/>
              <a:cs typeface="Noto Sans SC"/>
              <a:sym typeface="Noto Sans SC"/>
            </a:endParaRPr>
          </a:p>
        </p:txBody>
      </p:sp>
      <p:sp>
        <p:nvSpPr>
          <p:cNvPr id="176" name="Google Shape;176;p30"/>
          <p:cNvSpPr txBox="1"/>
          <p:nvPr/>
        </p:nvSpPr>
        <p:spPr>
          <a:xfrm>
            <a:off x="3957475" y="1128750"/>
            <a:ext cx="1533000" cy="59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a:latin typeface="Noto Sans SC"/>
                <a:ea typeface="Noto Sans SC"/>
                <a:cs typeface="Noto Sans SC"/>
                <a:sym typeface="Noto Sans SC"/>
              </a:rPr>
              <a:t>Research Question 2</a:t>
            </a:r>
            <a:endParaRPr b="1">
              <a:latin typeface="Noto Sans SC"/>
              <a:ea typeface="Noto Sans SC"/>
              <a:cs typeface="Noto Sans SC"/>
              <a:sym typeface="Noto Sans SC"/>
            </a:endParaRPr>
          </a:p>
        </p:txBody>
      </p:sp>
      <p:sp>
        <p:nvSpPr>
          <p:cNvPr id="177" name="Google Shape;177;p30"/>
          <p:cNvSpPr txBox="1"/>
          <p:nvPr/>
        </p:nvSpPr>
        <p:spPr>
          <a:xfrm>
            <a:off x="6776875" y="1128750"/>
            <a:ext cx="1533000" cy="59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a:latin typeface="Noto Sans SC"/>
                <a:ea typeface="Noto Sans SC"/>
                <a:cs typeface="Noto Sans SC"/>
                <a:sym typeface="Noto Sans SC"/>
              </a:rPr>
              <a:t>Research Question 3</a:t>
            </a:r>
            <a:endParaRPr b="1">
              <a:latin typeface="Noto Sans SC"/>
              <a:ea typeface="Noto Sans SC"/>
              <a:cs typeface="Noto Sans SC"/>
              <a:sym typeface="Noto Sans SC"/>
            </a:endParaRPr>
          </a:p>
        </p:txBody>
      </p:sp>
      <p:sp>
        <p:nvSpPr>
          <p:cNvPr id="178" name="Google Shape;178;p30"/>
          <p:cNvSpPr txBox="1"/>
          <p:nvPr/>
        </p:nvSpPr>
        <p:spPr>
          <a:xfrm>
            <a:off x="703500" y="1745475"/>
            <a:ext cx="2097300" cy="28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CN" sz="1200">
                <a:solidFill>
                  <a:srgbClr val="2D3B45"/>
                </a:solidFill>
                <a:latin typeface="Noto Sans SC"/>
                <a:ea typeface="Noto Sans SC"/>
                <a:cs typeface="Noto Sans SC"/>
                <a:sym typeface="Noto Sans SC"/>
              </a:rPr>
              <a:t>In this research, </a:t>
            </a:r>
            <a:r>
              <a:rPr b="1" lang="zh-CN" sz="1200">
                <a:solidFill>
                  <a:srgbClr val="2D3B45"/>
                </a:solidFill>
                <a:latin typeface="Noto Sans SC"/>
                <a:ea typeface="Noto Sans SC"/>
                <a:cs typeface="Noto Sans SC"/>
                <a:sym typeface="Noto Sans SC"/>
              </a:rPr>
              <a:t>2-sample t test</a:t>
            </a:r>
            <a:r>
              <a:rPr lang="zh-CN" sz="1200">
                <a:solidFill>
                  <a:srgbClr val="2D3B45"/>
                </a:solidFill>
                <a:latin typeface="Noto Sans SC"/>
                <a:ea typeface="Noto Sans SC"/>
                <a:cs typeface="Noto Sans SC"/>
                <a:sym typeface="Noto Sans SC"/>
              </a:rPr>
              <a:t> will be used on job performance data and job satisfaction data, and </a:t>
            </a:r>
            <a:r>
              <a:rPr b="1" lang="zh-CN" sz="1200">
                <a:solidFill>
                  <a:srgbClr val="2D3B45"/>
                </a:solidFill>
                <a:latin typeface="Noto Sans SC"/>
                <a:ea typeface="Noto Sans SC"/>
                <a:cs typeface="Noto Sans SC"/>
                <a:sym typeface="Noto Sans SC"/>
              </a:rPr>
              <a:t>2-sample test for proportions</a:t>
            </a:r>
            <a:r>
              <a:rPr lang="zh-CN" sz="1200">
                <a:solidFill>
                  <a:srgbClr val="2D3B45"/>
                </a:solidFill>
                <a:latin typeface="Noto Sans SC"/>
                <a:ea typeface="Noto Sans SC"/>
                <a:cs typeface="Noto Sans SC"/>
                <a:sym typeface="Noto Sans SC"/>
              </a:rPr>
              <a:t> will be used on retention data. </a:t>
            </a:r>
            <a:r>
              <a:rPr b="1" lang="zh-CN" sz="1200">
                <a:solidFill>
                  <a:srgbClr val="2D3B45"/>
                </a:solidFill>
                <a:latin typeface="Noto Sans SC"/>
                <a:ea typeface="Noto Sans SC"/>
                <a:cs typeface="Noto Sans SC"/>
                <a:sym typeface="Noto Sans SC"/>
              </a:rPr>
              <a:t>p-values</a:t>
            </a:r>
            <a:r>
              <a:rPr lang="zh-CN" sz="1200">
                <a:solidFill>
                  <a:srgbClr val="2D3B45"/>
                </a:solidFill>
                <a:latin typeface="Noto Sans SC"/>
                <a:ea typeface="Noto Sans SC"/>
                <a:cs typeface="Noto Sans SC"/>
                <a:sym typeface="Noto Sans SC"/>
              </a:rPr>
              <a:t> will be used to evaluate the statistical significance of the variables and the performance of the tests.</a:t>
            </a:r>
            <a:endParaRPr>
              <a:latin typeface="Noto Sans SC"/>
              <a:ea typeface="Noto Sans SC"/>
              <a:cs typeface="Noto Sans SC"/>
              <a:sym typeface="Noto Sans SC"/>
            </a:endParaRPr>
          </a:p>
        </p:txBody>
      </p:sp>
      <p:sp>
        <p:nvSpPr>
          <p:cNvPr id="179" name="Google Shape;179;p30"/>
          <p:cNvSpPr txBox="1"/>
          <p:nvPr/>
        </p:nvSpPr>
        <p:spPr>
          <a:xfrm>
            <a:off x="3522900" y="1745475"/>
            <a:ext cx="2097300" cy="28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CN" sz="1200">
                <a:solidFill>
                  <a:srgbClr val="2D3B45"/>
                </a:solidFill>
                <a:latin typeface="Noto Sans SC"/>
                <a:ea typeface="Noto Sans SC"/>
                <a:cs typeface="Noto Sans SC"/>
                <a:sym typeface="Noto Sans SC"/>
              </a:rPr>
              <a:t>For component effectiveness analysis, </a:t>
            </a:r>
            <a:r>
              <a:rPr b="1" lang="zh-CN" sz="1200">
                <a:solidFill>
                  <a:srgbClr val="2D3B45"/>
                </a:solidFill>
                <a:latin typeface="Noto Sans SC"/>
                <a:ea typeface="Noto Sans SC"/>
                <a:cs typeface="Noto Sans SC"/>
                <a:sym typeface="Noto Sans SC"/>
              </a:rPr>
              <a:t>2-sample t test</a:t>
            </a:r>
            <a:r>
              <a:rPr lang="zh-CN" sz="1200">
                <a:solidFill>
                  <a:srgbClr val="2D3B45"/>
                </a:solidFill>
                <a:latin typeface="Noto Sans SC"/>
                <a:ea typeface="Noto Sans SC"/>
                <a:cs typeface="Noto Sans SC"/>
                <a:sym typeface="Noto Sans SC"/>
              </a:rPr>
              <a:t> will be used to evaluate the distinct effects of each program component on continuous outcomes similar to research question 1, as well as </a:t>
            </a:r>
            <a:r>
              <a:rPr b="1" lang="zh-CN" sz="1200">
                <a:solidFill>
                  <a:srgbClr val="2D3B45"/>
                </a:solidFill>
                <a:latin typeface="Noto Sans SC"/>
                <a:ea typeface="Noto Sans SC"/>
                <a:cs typeface="Noto Sans SC"/>
                <a:sym typeface="Noto Sans SC"/>
              </a:rPr>
              <a:t>p-value</a:t>
            </a:r>
            <a:r>
              <a:rPr lang="zh-CN" sz="1200">
                <a:solidFill>
                  <a:srgbClr val="2D3B45"/>
                </a:solidFill>
                <a:latin typeface="Noto Sans SC"/>
                <a:ea typeface="Noto Sans SC"/>
                <a:cs typeface="Noto Sans SC"/>
                <a:sym typeface="Noto Sans SC"/>
              </a:rPr>
              <a:t> will be used for identifying the  statistical significance of simulated data.</a:t>
            </a:r>
            <a:endParaRPr sz="1200">
              <a:solidFill>
                <a:srgbClr val="2D3B45"/>
              </a:solidFill>
              <a:latin typeface="Noto Sans SC"/>
              <a:ea typeface="Noto Sans SC"/>
              <a:cs typeface="Noto Sans SC"/>
              <a:sym typeface="Noto Sans SC"/>
            </a:endParaRPr>
          </a:p>
          <a:p>
            <a:pPr indent="0" lvl="0" marL="0" rtl="0" algn="l">
              <a:lnSpc>
                <a:spcPct val="115000"/>
              </a:lnSpc>
              <a:spcBef>
                <a:spcPts val="0"/>
              </a:spcBef>
              <a:spcAft>
                <a:spcPts val="0"/>
              </a:spcAft>
              <a:buNone/>
            </a:pPr>
            <a:r>
              <a:t/>
            </a:r>
            <a:endParaRPr sz="1200">
              <a:solidFill>
                <a:srgbClr val="2D3B45"/>
              </a:solidFill>
              <a:latin typeface="Noto Sans SC"/>
              <a:ea typeface="Noto Sans SC"/>
              <a:cs typeface="Noto Sans SC"/>
              <a:sym typeface="Noto Sans SC"/>
            </a:endParaRPr>
          </a:p>
        </p:txBody>
      </p:sp>
      <p:sp>
        <p:nvSpPr>
          <p:cNvPr id="180" name="Google Shape;180;p30"/>
          <p:cNvSpPr txBox="1"/>
          <p:nvPr/>
        </p:nvSpPr>
        <p:spPr>
          <a:xfrm>
            <a:off x="6342300" y="1745475"/>
            <a:ext cx="2097300" cy="28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CN" sz="1200">
                <a:solidFill>
                  <a:srgbClr val="2D3B45"/>
                </a:solidFill>
                <a:latin typeface="Noto Sans SC"/>
                <a:ea typeface="Noto Sans SC"/>
                <a:cs typeface="Noto Sans SC"/>
                <a:sym typeface="Noto Sans SC"/>
              </a:rPr>
              <a:t>For component comparison analysis, </a:t>
            </a:r>
            <a:r>
              <a:rPr b="1" lang="zh-CN" sz="1200">
                <a:solidFill>
                  <a:srgbClr val="2D3B45"/>
                </a:solidFill>
                <a:latin typeface="Noto Sans SC"/>
                <a:ea typeface="Noto Sans SC"/>
                <a:cs typeface="Noto Sans SC"/>
                <a:sym typeface="Noto Sans SC"/>
              </a:rPr>
              <a:t>analysis of variance (ANOVA)</a:t>
            </a:r>
            <a:r>
              <a:rPr lang="zh-CN" sz="1200">
                <a:solidFill>
                  <a:srgbClr val="2D3B45"/>
                </a:solidFill>
                <a:latin typeface="Noto Sans SC"/>
                <a:ea typeface="Noto Sans SC"/>
                <a:cs typeface="Noto Sans SC"/>
                <a:sym typeface="Noto Sans SC"/>
              </a:rPr>
              <a:t> will be applied to compare mean of factors across groups utilizing different components, thereby identifying whether differences between components are statistically significant. Meanwhile, </a:t>
            </a:r>
            <a:r>
              <a:rPr b="1" lang="zh-CN" sz="1200">
                <a:solidFill>
                  <a:srgbClr val="2D3B45"/>
                </a:solidFill>
                <a:latin typeface="Noto Sans SC"/>
                <a:ea typeface="Noto Sans SC"/>
                <a:cs typeface="Noto Sans SC"/>
                <a:sym typeface="Noto Sans SC"/>
              </a:rPr>
              <a:t>F-value and p-value</a:t>
            </a:r>
            <a:r>
              <a:rPr lang="zh-CN" sz="1200">
                <a:solidFill>
                  <a:srgbClr val="2D3B45"/>
                </a:solidFill>
                <a:latin typeface="Noto Sans SC"/>
                <a:ea typeface="Noto Sans SC"/>
                <a:cs typeface="Noto Sans SC"/>
                <a:sym typeface="Noto Sans SC"/>
              </a:rPr>
              <a:t> will be calculated to evaluate the capacity of the tests.</a:t>
            </a:r>
            <a:endParaRPr sz="1200">
              <a:solidFill>
                <a:srgbClr val="2D3B45"/>
              </a:solidFill>
              <a:latin typeface="Noto Sans SC"/>
              <a:ea typeface="Noto Sans SC"/>
              <a:cs typeface="Noto Sans SC"/>
              <a:sym typeface="Noto Sans SC"/>
            </a:endParaRPr>
          </a:p>
          <a:p>
            <a:pPr indent="0" lvl="0" marL="0" rtl="0" algn="l">
              <a:lnSpc>
                <a:spcPct val="115000"/>
              </a:lnSpc>
              <a:spcBef>
                <a:spcPts val="0"/>
              </a:spcBef>
              <a:spcAft>
                <a:spcPts val="0"/>
              </a:spcAft>
              <a:buNone/>
            </a:pPr>
            <a:r>
              <a:t/>
            </a:r>
            <a:endParaRPr sz="1200">
              <a:solidFill>
                <a:srgbClr val="2D3B45"/>
              </a:solidFill>
              <a:latin typeface="Noto Sans SC"/>
              <a:ea typeface="Noto Sans SC"/>
              <a:cs typeface="Noto Sans SC"/>
              <a:sym typeface="Noto Sans S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descr="preencoded.png" id="186" name="Google Shape;186;p3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87" name="Google Shape;187;p31"/>
          <p:cNvSpPr/>
          <p:nvPr/>
        </p:nvSpPr>
        <p:spPr>
          <a:xfrm>
            <a:off x="585788" y="395288"/>
            <a:ext cx="7986713" cy="55245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83838"/>
              </a:buClr>
              <a:buSzPts val="2660"/>
              <a:buFont typeface="Noto Sans SC"/>
              <a:buNone/>
            </a:pPr>
            <a:r>
              <a:rPr b="1" i="0" lang="zh-CN" sz="2660" u="none" cap="none" strike="noStrike">
                <a:solidFill>
                  <a:srgbClr val="CD2323"/>
                </a:solidFill>
                <a:latin typeface="Noto Sans SC"/>
                <a:ea typeface="Noto Sans SC"/>
                <a:cs typeface="Noto Sans SC"/>
                <a:sym typeface="Noto Sans SC"/>
              </a:rPr>
              <a:t>P</a:t>
            </a:r>
            <a:r>
              <a:rPr b="1" lang="zh-CN" sz="2660">
                <a:solidFill>
                  <a:srgbClr val="CD2323"/>
                </a:solidFill>
                <a:latin typeface="Noto Sans SC"/>
                <a:ea typeface="Noto Sans SC"/>
                <a:cs typeface="Noto Sans SC"/>
                <a:sym typeface="Noto Sans SC"/>
              </a:rPr>
              <a:t>ossible Recommendations</a:t>
            </a:r>
            <a:endParaRPr b="0" i="0" sz="2660" u="none" cap="none" strike="noStrike">
              <a:solidFill>
                <a:srgbClr val="CD2323"/>
              </a:solidFill>
              <a:latin typeface="Calibri"/>
              <a:ea typeface="Calibri"/>
              <a:cs typeface="Calibri"/>
              <a:sym typeface="Calibri"/>
            </a:endParaRPr>
          </a:p>
        </p:txBody>
      </p:sp>
      <p:pic>
        <p:nvPicPr>
          <p:cNvPr descr="preencoded.png" id="188" name="Google Shape;188;p31"/>
          <p:cNvPicPr preferRelativeResize="0"/>
          <p:nvPr/>
        </p:nvPicPr>
        <p:blipFill rotWithShape="1">
          <a:blip r:embed="rId4">
            <a:alphaModFix/>
          </a:blip>
          <a:srcRect b="0" l="0" r="0" t="0"/>
          <a:stretch/>
        </p:blipFill>
        <p:spPr>
          <a:xfrm>
            <a:off x="571500" y="1295400"/>
            <a:ext cx="2466975" cy="3195637"/>
          </a:xfrm>
          <a:prstGeom prst="rect">
            <a:avLst/>
          </a:prstGeom>
          <a:noFill/>
          <a:ln>
            <a:noFill/>
          </a:ln>
        </p:spPr>
      </p:pic>
      <p:sp>
        <p:nvSpPr>
          <p:cNvPr id="189" name="Google Shape;189;p31"/>
          <p:cNvSpPr/>
          <p:nvPr/>
        </p:nvSpPr>
        <p:spPr>
          <a:xfrm>
            <a:off x="823913" y="1395413"/>
            <a:ext cx="1947863" cy="295275"/>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Calibri"/>
              <a:buNone/>
            </a:pPr>
            <a:r>
              <a:rPr lang="zh-CN">
                <a:solidFill>
                  <a:schemeClr val="lt1"/>
                </a:solidFill>
                <a:latin typeface="Noto Sans SC"/>
                <a:ea typeface="Noto Sans SC"/>
                <a:cs typeface="Noto Sans SC"/>
                <a:sym typeface="Noto Sans SC"/>
              </a:rPr>
              <a:t>Research Question 1</a:t>
            </a:r>
            <a:endParaRPr i="0" sz="1400" u="none" cap="none" strike="noStrike">
              <a:solidFill>
                <a:schemeClr val="lt1"/>
              </a:solidFill>
              <a:latin typeface="Noto Sans SC"/>
              <a:ea typeface="Noto Sans SC"/>
              <a:cs typeface="Noto Sans SC"/>
              <a:sym typeface="Noto Sans SC"/>
            </a:endParaRPr>
          </a:p>
        </p:txBody>
      </p:sp>
      <p:sp>
        <p:nvSpPr>
          <p:cNvPr id="190" name="Google Shape;190;p31"/>
          <p:cNvSpPr/>
          <p:nvPr/>
        </p:nvSpPr>
        <p:spPr>
          <a:xfrm>
            <a:off x="793000" y="2138375"/>
            <a:ext cx="2009700" cy="2281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83838"/>
              </a:buClr>
              <a:buSzPts val="1400"/>
              <a:buFont typeface="Noto Sans SC"/>
              <a:buNone/>
            </a:pPr>
            <a:r>
              <a:rPr b="1" lang="zh-CN" sz="1000">
                <a:solidFill>
                  <a:schemeClr val="dk1"/>
                </a:solidFill>
                <a:latin typeface="Noto Sans SC"/>
                <a:ea typeface="Noto Sans SC"/>
                <a:cs typeface="Noto Sans SC"/>
                <a:sym typeface="Noto Sans SC"/>
              </a:rPr>
              <a:t>Not reject H0:</a:t>
            </a:r>
            <a:endParaRPr b="1" sz="1000">
              <a:solidFill>
                <a:schemeClr val="dk1"/>
              </a:solidFill>
              <a:latin typeface="Noto Sans SC"/>
              <a:ea typeface="Noto Sans SC"/>
              <a:cs typeface="Noto Sans SC"/>
              <a:sym typeface="Noto Sans SC"/>
            </a:endParaRPr>
          </a:p>
          <a:p>
            <a:pPr indent="0" lvl="0" marL="0" rtl="0" algn="l">
              <a:lnSpc>
                <a:spcPct val="100000"/>
              </a:lnSpc>
              <a:spcBef>
                <a:spcPts val="0"/>
              </a:spcBef>
              <a:spcAft>
                <a:spcPts val="0"/>
              </a:spcAft>
              <a:buNone/>
            </a:pPr>
            <a:r>
              <a:rPr lang="zh-CN" sz="1000">
                <a:solidFill>
                  <a:srgbClr val="2D3B45"/>
                </a:solidFill>
                <a:latin typeface="Noto Sans SC"/>
                <a:ea typeface="Noto Sans SC"/>
                <a:cs typeface="Noto Sans SC"/>
                <a:sym typeface="Noto Sans SC"/>
              </a:rPr>
              <a:t>Improve MHSP used  before.</a:t>
            </a:r>
            <a:endParaRPr sz="1000">
              <a:solidFill>
                <a:srgbClr val="2D3B45"/>
              </a:solidFill>
              <a:latin typeface="Noto Sans SC"/>
              <a:ea typeface="Noto Sans SC"/>
              <a:cs typeface="Noto Sans SC"/>
              <a:sym typeface="Noto Sans SC"/>
            </a:endParaRPr>
          </a:p>
          <a:p>
            <a:pPr indent="0" lvl="0" marL="0" rtl="0" algn="l">
              <a:lnSpc>
                <a:spcPct val="100000"/>
              </a:lnSpc>
              <a:spcBef>
                <a:spcPts val="0"/>
              </a:spcBef>
              <a:spcAft>
                <a:spcPts val="0"/>
              </a:spcAft>
              <a:buNone/>
            </a:pPr>
            <a:r>
              <a:rPr lang="zh-CN" sz="1000">
                <a:solidFill>
                  <a:srgbClr val="2D3B45"/>
                </a:solidFill>
                <a:latin typeface="Noto Sans SC"/>
                <a:ea typeface="Noto Sans SC"/>
                <a:cs typeface="Noto Sans SC"/>
                <a:sym typeface="Noto Sans SC"/>
              </a:rPr>
              <a:t>Integrate alternative interventions.</a:t>
            </a:r>
            <a:endParaRPr sz="1000">
              <a:solidFill>
                <a:srgbClr val="2D3B45"/>
              </a:solidFill>
              <a:latin typeface="Noto Sans SC"/>
              <a:ea typeface="Noto Sans SC"/>
              <a:cs typeface="Noto Sans SC"/>
              <a:sym typeface="Noto Sans SC"/>
            </a:endParaRPr>
          </a:p>
          <a:p>
            <a:pPr indent="0" lvl="0" marL="0" rtl="0" algn="l">
              <a:lnSpc>
                <a:spcPct val="100000"/>
              </a:lnSpc>
              <a:spcBef>
                <a:spcPts val="0"/>
              </a:spcBef>
              <a:spcAft>
                <a:spcPts val="0"/>
              </a:spcAft>
              <a:buNone/>
            </a:pPr>
            <a:r>
              <a:rPr lang="zh-CN" sz="1000">
                <a:solidFill>
                  <a:srgbClr val="2D3B45"/>
                </a:solidFill>
                <a:latin typeface="Noto Sans SC"/>
                <a:ea typeface="Noto Sans SC"/>
                <a:cs typeface="Noto Sans SC"/>
                <a:sym typeface="Noto Sans SC"/>
              </a:rPr>
              <a:t>Identify barriers to improve effectiveness.</a:t>
            </a:r>
            <a:endParaRPr sz="1000">
              <a:solidFill>
                <a:srgbClr val="2D3B45"/>
              </a:solidFill>
              <a:latin typeface="Noto Sans SC"/>
              <a:ea typeface="Noto Sans SC"/>
              <a:cs typeface="Noto Sans SC"/>
              <a:sym typeface="Noto Sans SC"/>
            </a:endParaRPr>
          </a:p>
          <a:p>
            <a:pPr indent="0" lvl="0" marL="0" rtl="0" algn="l">
              <a:lnSpc>
                <a:spcPct val="100000"/>
              </a:lnSpc>
              <a:spcBef>
                <a:spcPts val="0"/>
              </a:spcBef>
              <a:spcAft>
                <a:spcPts val="0"/>
              </a:spcAft>
              <a:buClr>
                <a:schemeClr val="dk1"/>
              </a:buClr>
              <a:buSzPts val="1100"/>
              <a:buFont typeface="Arial"/>
              <a:buNone/>
            </a:pPr>
            <a:r>
              <a:t/>
            </a:r>
            <a:endParaRPr sz="1000">
              <a:solidFill>
                <a:srgbClr val="2D3B45"/>
              </a:solidFill>
              <a:latin typeface="Noto Sans SC"/>
              <a:ea typeface="Noto Sans SC"/>
              <a:cs typeface="Noto Sans SC"/>
              <a:sym typeface="Noto Sans SC"/>
            </a:endParaRPr>
          </a:p>
          <a:p>
            <a:pPr indent="0" lvl="0" marL="0" marR="0" rtl="0" algn="l">
              <a:lnSpc>
                <a:spcPct val="100000"/>
              </a:lnSpc>
              <a:spcBef>
                <a:spcPts val="0"/>
              </a:spcBef>
              <a:spcAft>
                <a:spcPts val="0"/>
              </a:spcAft>
              <a:buClr>
                <a:srgbClr val="383838"/>
              </a:buClr>
              <a:buSzPts val="1400"/>
              <a:buFont typeface="Noto Sans SC"/>
              <a:buNone/>
            </a:pPr>
            <a:r>
              <a:rPr b="1" lang="zh-CN" sz="1000">
                <a:solidFill>
                  <a:schemeClr val="dk1"/>
                </a:solidFill>
                <a:latin typeface="Noto Sans SC"/>
                <a:ea typeface="Noto Sans SC"/>
                <a:cs typeface="Noto Sans SC"/>
                <a:sym typeface="Noto Sans SC"/>
              </a:rPr>
              <a:t>Reject H0:</a:t>
            </a:r>
            <a:endParaRPr b="1" sz="1000">
              <a:solidFill>
                <a:schemeClr val="dk1"/>
              </a:solidFill>
              <a:latin typeface="Noto Sans SC"/>
              <a:ea typeface="Noto Sans SC"/>
              <a:cs typeface="Noto Sans SC"/>
              <a:sym typeface="Noto Sans SC"/>
            </a:endParaRPr>
          </a:p>
          <a:p>
            <a:pPr indent="0" lvl="0" marL="0" rtl="0" algn="l">
              <a:lnSpc>
                <a:spcPct val="100000"/>
              </a:lnSpc>
              <a:spcBef>
                <a:spcPts val="0"/>
              </a:spcBef>
              <a:spcAft>
                <a:spcPts val="0"/>
              </a:spcAft>
              <a:buClr>
                <a:schemeClr val="dk1"/>
              </a:buClr>
              <a:buSzPts val="1100"/>
              <a:buFont typeface="Arial"/>
              <a:buNone/>
            </a:pPr>
            <a:r>
              <a:rPr lang="zh-CN" sz="1000">
                <a:solidFill>
                  <a:srgbClr val="2D3B45"/>
                </a:solidFill>
                <a:latin typeface="Noto Sans SC"/>
                <a:ea typeface="Noto Sans SC"/>
                <a:cs typeface="Noto Sans SC"/>
                <a:sym typeface="Noto Sans SC"/>
              </a:rPr>
              <a:t>Continue scaling the MHSP.</a:t>
            </a:r>
            <a:endParaRPr sz="1000">
              <a:solidFill>
                <a:srgbClr val="2D3B45"/>
              </a:solidFill>
              <a:latin typeface="Noto Sans SC"/>
              <a:ea typeface="Noto Sans SC"/>
              <a:cs typeface="Noto Sans SC"/>
              <a:sym typeface="Noto Sans SC"/>
            </a:endParaRPr>
          </a:p>
          <a:p>
            <a:pPr indent="0" lvl="0" marL="0" rtl="0" algn="l">
              <a:lnSpc>
                <a:spcPct val="100000"/>
              </a:lnSpc>
              <a:spcBef>
                <a:spcPts val="0"/>
              </a:spcBef>
              <a:spcAft>
                <a:spcPts val="0"/>
              </a:spcAft>
              <a:buClr>
                <a:schemeClr val="dk1"/>
              </a:buClr>
              <a:buSzPts val="1100"/>
              <a:buFont typeface="Arial"/>
              <a:buNone/>
            </a:pPr>
            <a:r>
              <a:rPr lang="zh-CN" sz="1000">
                <a:solidFill>
                  <a:srgbClr val="2D3B45"/>
                </a:solidFill>
                <a:latin typeface="Noto Sans SC"/>
                <a:ea typeface="Noto Sans SC"/>
                <a:cs typeface="Noto Sans SC"/>
                <a:sym typeface="Noto Sans SC"/>
              </a:rPr>
              <a:t>Further investments in promotional efforts.</a:t>
            </a:r>
            <a:endParaRPr sz="1000">
              <a:solidFill>
                <a:srgbClr val="2D3B45"/>
              </a:solidFill>
              <a:latin typeface="Noto Sans SC"/>
              <a:ea typeface="Noto Sans SC"/>
              <a:cs typeface="Noto Sans SC"/>
              <a:sym typeface="Noto Sans SC"/>
            </a:endParaRPr>
          </a:p>
          <a:p>
            <a:pPr indent="0" lvl="0" marL="0" rtl="0" algn="l">
              <a:lnSpc>
                <a:spcPct val="100000"/>
              </a:lnSpc>
              <a:spcBef>
                <a:spcPts val="0"/>
              </a:spcBef>
              <a:spcAft>
                <a:spcPts val="0"/>
              </a:spcAft>
              <a:buClr>
                <a:schemeClr val="dk1"/>
              </a:buClr>
              <a:buSzPts val="1100"/>
              <a:buFont typeface="Arial"/>
              <a:buNone/>
            </a:pPr>
            <a:r>
              <a:rPr lang="zh-CN" sz="1000">
                <a:solidFill>
                  <a:srgbClr val="2D3B45"/>
                </a:solidFill>
                <a:latin typeface="Noto Sans SC"/>
                <a:ea typeface="Noto Sans SC"/>
                <a:cs typeface="Noto Sans SC"/>
                <a:sym typeface="Noto Sans SC"/>
              </a:rPr>
              <a:t>Recommend success to more workplaces.</a:t>
            </a:r>
            <a:endParaRPr sz="1000">
              <a:solidFill>
                <a:srgbClr val="2D3B45"/>
              </a:solidFill>
              <a:latin typeface="Noto Sans SC"/>
              <a:ea typeface="Noto Sans SC"/>
              <a:cs typeface="Noto Sans SC"/>
              <a:sym typeface="Noto Sans SC"/>
            </a:endParaRPr>
          </a:p>
        </p:txBody>
      </p:sp>
      <p:pic>
        <p:nvPicPr>
          <p:cNvPr descr="preencoded.png" id="191" name="Google Shape;191;p31"/>
          <p:cNvPicPr preferRelativeResize="0"/>
          <p:nvPr/>
        </p:nvPicPr>
        <p:blipFill rotWithShape="1">
          <a:blip r:embed="rId4">
            <a:alphaModFix/>
          </a:blip>
          <a:srcRect b="0" l="0" r="0" t="0"/>
          <a:stretch/>
        </p:blipFill>
        <p:spPr>
          <a:xfrm>
            <a:off x="3338512" y="1295400"/>
            <a:ext cx="2466975" cy="3195638"/>
          </a:xfrm>
          <a:prstGeom prst="rect">
            <a:avLst/>
          </a:prstGeom>
          <a:noFill/>
          <a:ln>
            <a:noFill/>
          </a:ln>
        </p:spPr>
      </p:pic>
      <p:sp>
        <p:nvSpPr>
          <p:cNvPr id="192" name="Google Shape;192;p31"/>
          <p:cNvSpPr/>
          <p:nvPr/>
        </p:nvSpPr>
        <p:spPr>
          <a:xfrm>
            <a:off x="3595688" y="1395413"/>
            <a:ext cx="1947863" cy="295275"/>
          </a:xfrm>
          <a:prstGeom prst="rect">
            <a:avLst/>
          </a:prstGeom>
          <a:no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Clr>
                <a:schemeClr val="dk1"/>
              </a:buClr>
              <a:buSzPts val="1400"/>
              <a:buFont typeface="Calibri"/>
              <a:buNone/>
            </a:pPr>
            <a:r>
              <a:rPr lang="zh-CN">
                <a:solidFill>
                  <a:schemeClr val="lt1"/>
                </a:solidFill>
                <a:latin typeface="Noto Sans SC"/>
                <a:ea typeface="Noto Sans SC"/>
                <a:cs typeface="Noto Sans SC"/>
                <a:sym typeface="Noto Sans SC"/>
              </a:rPr>
              <a:t>Research Question 2</a:t>
            </a:r>
            <a:endParaRPr>
              <a:solidFill>
                <a:schemeClr val="dk1"/>
              </a:solidFill>
              <a:latin typeface="Calibri"/>
              <a:ea typeface="Calibri"/>
              <a:cs typeface="Calibri"/>
              <a:sym typeface="Calibri"/>
            </a:endParaRPr>
          </a:p>
        </p:txBody>
      </p:sp>
      <p:pic>
        <p:nvPicPr>
          <p:cNvPr descr="preencoded.png" id="193" name="Google Shape;193;p31"/>
          <p:cNvPicPr preferRelativeResize="0"/>
          <p:nvPr/>
        </p:nvPicPr>
        <p:blipFill rotWithShape="1">
          <a:blip r:embed="rId4">
            <a:alphaModFix/>
          </a:blip>
          <a:srcRect b="0" l="0" r="0" t="0"/>
          <a:stretch/>
        </p:blipFill>
        <p:spPr>
          <a:xfrm>
            <a:off x="6105525" y="1295400"/>
            <a:ext cx="2466975" cy="3195638"/>
          </a:xfrm>
          <a:prstGeom prst="rect">
            <a:avLst/>
          </a:prstGeom>
          <a:noFill/>
          <a:ln>
            <a:noFill/>
          </a:ln>
        </p:spPr>
      </p:pic>
      <p:sp>
        <p:nvSpPr>
          <p:cNvPr id="194" name="Google Shape;194;p31"/>
          <p:cNvSpPr/>
          <p:nvPr/>
        </p:nvSpPr>
        <p:spPr>
          <a:xfrm>
            <a:off x="6367463" y="1395413"/>
            <a:ext cx="1947863" cy="295275"/>
          </a:xfrm>
          <a:prstGeom prst="rect">
            <a:avLst/>
          </a:prstGeom>
          <a:no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Clr>
                <a:schemeClr val="dk1"/>
              </a:buClr>
              <a:buSzPts val="1400"/>
              <a:buFont typeface="Calibri"/>
              <a:buNone/>
            </a:pPr>
            <a:r>
              <a:rPr lang="zh-CN">
                <a:solidFill>
                  <a:schemeClr val="lt1"/>
                </a:solidFill>
                <a:latin typeface="Noto Sans SC"/>
                <a:ea typeface="Noto Sans SC"/>
                <a:cs typeface="Noto Sans SC"/>
                <a:sym typeface="Noto Sans SC"/>
              </a:rPr>
              <a:t>Research Question 3</a:t>
            </a:r>
            <a:endParaRPr>
              <a:solidFill>
                <a:schemeClr val="dk1"/>
              </a:solidFill>
              <a:latin typeface="Calibri"/>
              <a:ea typeface="Calibri"/>
              <a:cs typeface="Calibri"/>
              <a:sym typeface="Calibri"/>
            </a:endParaRPr>
          </a:p>
        </p:txBody>
      </p:sp>
      <p:sp>
        <p:nvSpPr>
          <p:cNvPr id="195" name="Google Shape;195;p31"/>
          <p:cNvSpPr/>
          <p:nvPr/>
        </p:nvSpPr>
        <p:spPr>
          <a:xfrm>
            <a:off x="3567150" y="2138375"/>
            <a:ext cx="2009700" cy="2281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83838"/>
              </a:buClr>
              <a:buSzPts val="1400"/>
              <a:buFont typeface="Noto Sans SC"/>
              <a:buNone/>
            </a:pPr>
            <a:r>
              <a:rPr b="1" lang="zh-CN" sz="1000">
                <a:solidFill>
                  <a:schemeClr val="dk1"/>
                </a:solidFill>
                <a:latin typeface="Noto Sans SC"/>
                <a:ea typeface="Noto Sans SC"/>
                <a:cs typeface="Noto Sans SC"/>
                <a:sym typeface="Noto Sans SC"/>
              </a:rPr>
              <a:t>Not reject H0:</a:t>
            </a:r>
            <a:endParaRPr b="1" sz="1000">
              <a:solidFill>
                <a:schemeClr val="dk1"/>
              </a:solidFill>
              <a:latin typeface="Noto Sans SC"/>
              <a:ea typeface="Noto Sans SC"/>
              <a:cs typeface="Noto Sans SC"/>
              <a:sym typeface="Noto Sans SC"/>
            </a:endParaRPr>
          </a:p>
          <a:p>
            <a:pPr indent="0" lvl="0" marL="0" rtl="0" algn="l">
              <a:lnSpc>
                <a:spcPct val="115000"/>
              </a:lnSpc>
              <a:spcBef>
                <a:spcPts val="0"/>
              </a:spcBef>
              <a:spcAft>
                <a:spcPts val="0"/>
              </a:spcAft>
              <a:buNone/>
            </a:pPr>
            <a:r>
              <a:rPr lang="zh-CN" sz="1000">
                <a:solidFill>
                  <a:srgbClr val="2D3B45"/>
                </a:solidFill>
                <a:latin typeface="Noto Sans SC"/>
                <a:ea typeface="Noto Sans SC"/>
                <a:cs typeface="Noto Sans SC"/>
                <a:sym typeface="Noto Sans SC"/>
              </a:rPr>
              <a:t>Focus on optimizing the delivery of all program.</a:t>
            </a:r>
            <a:endParaRPr sz="1000">
              <a:solidFill>
                <a:srgbClr val="2D3B45"/>
              </a:solidFill>
              <a:latin typeface="Noto Sans SC"/>
              <a:ea typeface="Noto Sans SC"/>
              <a:cs typeface="Noto Sans SC"/>
              <a:sym typeface="Noto Sans SC"/>
            </a:endParaRPr>
          </a:p>
          <a:p>
            <a:pPr indent="0" lvl="0" marL="0" rtl="0" algn="l">
              <a:lnSpc>
                <a:spcPct val="115000"/>
              </a:lnSpc>
              <a:spcBef>
                <a:spcPts val="0"/>
              </a:spcBef>
              <a:spcAft>
                <a:spcPts val="0"/>
              </a:spcAft>
              <a:buNone/>
            </a:pPr>
            <a:r>
              <a:rPr lang="zh-CN" sz="1000">
                <a:solidFill>
                  <a:srgbClr val="2D3B45"/>
                </a:solidFill>
                <a:latin typeface="Noto Sans SC"/>
                <a:ea typeface="Noto Sans SC"/>
                <a:cs typeface="Noto Sans SC"/>
                <a:sym typeface="Noto Sans SC"/>
              </a:rPr>
              <a:t>Components collectively</a:t>
            </a:r>
            <a:endParaRPr sz="1000">
              <a:solidFill>
                <a:srgbClr val="2D3B45"/>
              </a:solidFill>
              <a:latin typeface="Noto Sans SC"/>
              <a:ea typeface="Noto Sans SC"/>
              <a:cs typeface="Noto Sans SC"/>
              <a:sym typeface="Noto Sans SC"/>
            </a:endParaRPr>
          </a:p>
          <a:p>
            <a:pPr indent="0" lvl="0" marL="0" rtl="0" algn="l">
              <a:lnSpc>
                <a:spcPct val="115000"/>
              </a:lnSpc>
              <a:spcBef>
                <a:spcPts val="0"/>
              </a:spcBef>
              <a:spcAft>
                <a:spcPts val="0"/>
              </a:spcAft>
              <a:buClr>
                <a:schemeClr val="dk1"/>
              </a:buClr>
              <a:buSzPts val="1100"/>
              <a:buFont typeface="Arial"/>
              <a:buNone/>
            </a:pPr>
            <a:r>
              <a:rPr lang="zh-CN" sz="1000">
                <a:solidFill>
                  <a:srgbClr val="2D3B45"/>
                </a:solidFill>
                <a:latin typeface="Noto Sans SC"/>
                <a:ea typeface="Noto Sans SC"/>
                <a:cs typeface="Noto Sans SC"/>
                <a:sym typeface="Noto Sans SC"/>
              </a:rPr>
              <a:t>simplify the program structure.</a:t>
            </a:r>
            <a:endParaRPr sz="1000">
              <a:solidFill>
                <a:srgbClr val="2D3B45"/>
              </a:solidFill>
              <a:latin typeface="Noto Sans SC"/>
              <a:ea typeface="Noto Sans SC"/>
              <a:cs typeface="Noto Sans SC"/>
              <a:sym typeface="Noto Sans SC"/>
            </a:endParaRPr>
          </a:p>
          <a:p>
            <a:pPr indent="0" lvl="0" marL="0" rtl="0" algn="l">
              <a:lnSpc>
                <a:spcPct val="100000"/>
              </a:lnSpc>
              <a:spcBef>
                <a:spcPts val="0"/>
              </a:spcBef>
              <a:spcAft>
                <a:spcPts val="0"/>
              </a:spcAft>
              <a:buClr>
                <a:schemeClr val="dk1"/>
              </a:buClr>
              <a:buSzPts val="1100"/>
              <a:buFont typeface="Arial"/>
              <a:buNone/>
            </a:pPr>
            <a:r>
              <a:t/>
            </a:r>
            <a:endParaRPr sz="1000">
              <a:solidFill>
                <a:srgbClr val="2D3B45"/>
              </a:solidFill>
              <a:latin typeface="Noto Sans SC"/>
              <a:ea typeface="Noto Sans SC"/>
              <a:cs typeface="Noto Sans SC"/>
              <a:sym typeface="Noto Sans SC"/>
            </a:endParaRPr>
          </a:p>
          <a:p>
            <a:pPr indent="0" lvl="0" marL="0" marR="0" rtl="0" algn="l">
              <a:lnSpc>
                <a:spcPct val="100000"/>
              </a:lnSpc>
              <a:spcBef>
                <a:spcPts val="0"/>
              </a:spcBef>
              <a:spcAft>
                <a:spcPts val="0"/>
              </a:spcAft>
              <a:buClr>
                <a:srgbClr val="383838"/>
              </a:buClr>
              <a:buSzPts val="1400"/>
              <a:buFont typeface="Noto Sans SC"/>
              <a:buNone/>
            </a:pPr>
            <a:r>
              <a:rPr b="1" lang="zh-CN" sz="1000">
                <a:solidFill>
                  <a:schemeClr val="dk1"/>
                </a:solidFill>
                <a:latin typeface="Noto Sans SC"/>
                <a:ea typeface="Noto Sans SC"/>
                <a:cs typeface="Noto Sans SC"/>
                <a:sym typeface="Noto Sans SC"/>
              </a:rPr>
              <a:t>Reject H0:</a:t>
            </a:r>
            <a:endParaRPr b="1" sz="1000">
              <a:solidFill>
                <a:schemeClr val="dk1"/>
              </a:solidFill>
              <a:latin typeface="Noto Sans SC"/>
              <a:ea typeface="Noto Sans SC"/>
              <a:cs typeface="Noto Sans SC"/>
              <a:sym typeface="Noto Sans SC"/>
            </a:endParaRPr>
          </a:p>
          <a:p>
            <a:pPr indent="0" lvl="0" marL="0" rtl="0" algn="l">
              <a:lnSpc>
                <a:spcPct val="115000"/>
              </a:lnSpc>
              <a:spcBef>
                <a:spcPts val="0"/>
              </a:spcBef>
              <a:spcAft>
                <a:spcPts val="0"/>
              </a:spcAft>
              <a:buClr>
                <a:schemeClr val="dk1"/>
              </a:buClr>
              <a:buSzPts val="1100"/>
              <a:buFont typeface="Arial"/>
              <a:buNone/>
            </a:pPr>
            <a:r>
              <a:rPr lang="zh-CN" sz="1000">
                <a:solidFill>
                  <a:srgbClr val="2D3B45"/>
                </a:solidFill>
                <a:latin typeface="Noto Sans SC"/>
                <a:ea typeface="Noto Sans SC"/>
                <a:cs typeface="Noto Sans SC"/>
                <a:sym typeface="Noto Sans SC"/>
              </a:rPr>
              <a:t>Prioritize and expand the most effective component.</a:t>
            </a:r>
            <a:endParaRPr sz="1000">
              <a:solidFill>
                <a:srgbClr val="2D3B45"/>
              </a:solidFill>
              <a:latin typeface="Noto Sans SC"/>
              <a:ea typeface="Noto Sans SC"/>
              <a:cs typeface="Noto Sans SC"/>
              <a:sym typeface="Noto Sans SC"/>
            </a:endParaRPr>
          </a:p>
          <a:p>
            <a:pPr indent="0" lvl="0" marL="0" rtl="0" algn="l">
              <a:lnSpc>
                <a:spcPct val="115000"/>
              </a:lnSpc>
              <a:spcBef>
                <a:spcPts val="0"/>
              </a:spcBef>
              <a:spcAft>
                <a:spcPts val="0"/>
              </a:spcAft>
              <a:buClr>
                <a:schemeClr val="dk1"/>
              </a:buClr>
              <a:buSzPts val="1100"/>
              <a:buFont typeface="Arial"/>
              <a:buNone/>
            </a:pPr>
            <a:r>
              <a:rPr lang="zh-CN" sz="1000">
                <a:solidFill>
                  <a:srgbClr val="2D3B45"/>
                </a:solidFill>
                <a:latin typeface="Noto Sans SC"/>
                <a:ea typeface="Noto Sans SC"/>
                <a:cs typeface="Noto Sans SC"/>
                <a:sym typeface="Noto Sans SC"/>
              </a:rPr>
              <a:t>Tail the program for specific employee groups.</a:t>
            </a:r>
            <a:endParaRPr sz="1000">
              <a:solidFill>
                <a:srgbClr val="2D3B45"/>
              </a:solidFill>
              <a:latin typeface="Noto Sans SC"/>
              <a:ea typeface="Noto Sans SC"/>
              <a:cs typeface="Noto Sans SC"/>
              <a:sym typeface="Noto Sans SC"/>
            </a:endParaRPr>
          </a:p>
        </p:txBody>
      </p:sp>
      <p:sp>
        <p:nvSpPr>
          <p:cNvPr id="196" name="Google Shape;196;p31"/>
          <p:cNvSpPr/>
          <p:nvPr/>
        </p:nvSpPr>
        <p:spPr>
          <a:xfrm>
            <a:off x="6334163" y="2138375"/>
            <a:ext cx="2009700" cy="2281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83838"/>
              </a:buClr>
              <a:buSzPts val="1400"/>
              <a:buFont typeface="Noto Sans SC"/>
              <a:buNone/>
            </a:pPr>
            <a:r>
              <a:rPr b="1" lang="zh-CN" sz="1000">
                <a:solidFill>
                  <a:schemeClr val="dk1"/>
                </a:solidFill>
                <a:latin typeface="Noto Sans SC"/>
                <a:ea typeface="Noto Sans SC"/>
                <a:cs typeface="Noto Sans SC"/>
                <a:sym typeface="Noto Sans SC"/>
              </a:rPr>
              <a:t>Not reject H0:</a:t>
            </a:r>
            <a:endParaRPr b="1" sz="1000">
              <a:solidFill>
                <a:schemeClr val="dk1"/>
              </a:solidFill>
              <a:latin typeface="Noto Sans SC"/>
              <a:ea typeface="Noto Sans SC"/>
              <a:cs typeface="Noto Sans SC"/>
              <a:sym typeface="Noto Sans SC"/>
            </a:endParaRPr>
          </a:p>
          <a:p>
            <a:pPr indent="0" lvl="0" marL="0" rtl="0" algn="l">
              <a:lnSpc>
                <a:spcPct val="115000"/>
              </a:lnSpc>
              <a:spcBef>
                <a:spcPts val="0"/>
              </a:spcBef>
              <a:spcAft>
                <a:spcPts val="0"/>
              </a:spcAft>
              <a:buNone/>
            </a:pPr>
            <a:r>
              <a:rPr lang="zh-CN" sz="1000">
                <a:solidFill>
                  <a:srgbClr val="2D3B45"/>
                </a:solidFill>
                <a:latin typeface="Noto Sans SC"/>
                <a:ea typeface="Noto Sans SC"/>
                <a:cs typeface="Noto Sans SC"/>
                <a:sym typeface="Noto Sans SC"/>
              </a:rPr>
              <a:t>Apply uniformly across all demographics and roles.</a:t>
            </a:r>
            <a:endParaRPr sz="1000">
              <a:solidFill>
                <a:srgbClr val="2D3B45"/>
              </a:solidFill>
              <a:latin typeface="Noto Sans SC"/>
              <a:ea typeface="Noto Sans SC"/>
              <a:cs typeface="Noto Sans SC"/>
              <a:sym typeface="Noto Sans SC"/>
            </a:endParaRPr>
          </a:p>
          <a:p>
            <a:pPr indent="0" lvl="0" marL="0" rtl="0" algn="l">
              <a:lnSpc>
                <a:spcPct val="115000"/>
              </a:lnSpc>
              <a:spcBef>
                <a:spcPts val="0"/>
              </a:spcBef>
              <a:spcAft>
                <a:spcPts val="0"/>
              </a:spcAft>
              <a:buNone/>
            </a:pPr>
            <a:r>
              <a:rPr lang="zh-CN" sz="1000">
                <a:solidFill>
                  <a:srgbClr val="2D3B45"/>
                </a:solidFill>
                <a:latin typeface="Noto Sans SC"/>
                <a:ea typeface="Noto Sans SC"/>
                <a:cs typeface="Noto Sans SC"/>
                <a:sym typeface="Noto Sans SC"/>
              </a:rPr>
              <a:t>Detect potential disparities over time.</a:t>
            </a:r>
            <a:endParaRPr sz="1000">
              <a:solidFill>
                <a:srgbClr val="2D3B45"/>
              </a:solidFill>
              <a:latin typeface="Noto Sans SC"/>
              <a:ea typeface="Noto Sans SC"/>
              <a:cs typeface="Noto Sans SC"/>
              <a:sym typeface="Noto Sans SC"/>
            </a:endParaRPr>
          </a:p>
          <a:p>
            <a:pPr indent="0" lvl="0" marL="0" rtl="0" algn="l">
              <a:lnSpc>
                <a:spcPct val="100000"/>
              </a:lnSpc>
              <a:spcBef>
                <a:spcPts val="0"/>
              </a:spcBef>
              <a:spcAft>
                <a:spcPts val="0"/>
              </a:spcAft>
              <a:buClr>
                <a:schemeClr val="dk1"/>
              </a:buClr>
              <a:buSzPts val="1100"/>
              <a:buFont typeface="Arial"/>
              <a:buNone/>
            </a:pPr>
            <a:r>
              <a:t/>
            </a:r>
            <a:endParaRPr sz="1000">
              <a:solidFill>
                <a:srgbClr val="2D3B45"/>
              </a:solidFill>
              <a:latin typeface="Noto Sans SC"/>
              <a:ea typeface="Noto Sans SC"/>
              <a:cs typeface="Noto Sans SC"/>
              <a:sym typeface="Noto Sans SC"/>
            </a:endParaRPr>
          </a:p>
          <a:p>
            <a:pPr indent="0" lvl="0" marL="0" marR="0" rtl="0" algn="l">
              <a:lnSpc>
                <a:spcPct val="100000"/>
              </a:lnSpc>
              <a:spcBef>
                <a:spcPts val="0"/>
              </a:spcBef>
              <a:spcAft>
                <a:spcPts val="0"/>
              </a:spcAft>
              <a:buClr>
                <a:srgbClr val="383838"/>
              </a:buClr>
              <a:buSzPts val="1400"/>
              <a:buFont typeface="Noto Sans SC"/>
              <a:buNone/>
            </a:pPr>
            <a:r>
              <a:rPr b="1" lang="zh-CN" sz="1000">
                <a:solidFill>
                  <a:schemeClr val="dk1"/>
                </a:solidFill>
                <a:latin typeface="Noto Sans SC"/>
                <a:ea typeface="Noto Sans SC"/>
                <a:cs typeface="Noto Sans SC"/>
                <a:sym typeface="Noto Sans SC"/>
              </a:rPr>
              <a:t>Reject H0:</a:t>
            </a:r>
            <a:endParaRPr b="1" sz="1000">
              <a:solidFill>
                <a:schemeClr val="dk1"/>
              </a:solidFill>
              <a:latin typeface="Noto Sans SC"/>
              <a:ea typeface="Noto Sans SC"/>
              <a:cs typeface="Noto Sans SC"/>
              <a:sym typeface="Noto Sans SC"/>
            </a:endParaRPr>
          </a:p>
          <a:p>
            <a:pPr indent="0" lvl="0" marL="0" rtl="0" algn="just">
              <a:lnSpc>
                <a:spcPct val="115000"/>
              </a:lnSpc>
              <a:spcBef>
                <a:spcPts val="0"/>
              </a:spcBef>
              <a:spcAft>
                <a:spcPts val="0"/>
              </a:spcAft>
              <a:buClr>
                <a:schemeClr val="dk1"/>
              </a:buClr>
              <a:buSzPts val="1100"/>
              <a:buFont typeface="Arial"/>
              <a:buNone/>
            </a:pPr>
            <a:r>
              <a:rPr lang="zh-CN" sz="1000">
                <a:solidFill>
                  <a:srgbClr val="2D3B45"/>
                </a:solidFill>
                <a:latin typeface="Noto Sans SC"/>
                <a:ea typeface="Noto Sans SC"/>
                <a:cs typeface="Noto Sans SC"/>
                <a:sym typeface="Noto Sans SC"/>
              </a:rPr>
              <a:t>Customize program elements.</a:t>
            </a:r>
            <a:endParaRPr sz="1000">
              <a:solidFill>
                <a:srgbClr val="2D3B45"/>
              </a:solidFill>
              <a:latin typeface="Noto Sans SC"/>
              <a:ea typeface="Noto Sans SC"/>
              <a:cs typeface="Noto Sans SC"/>
              <a:sym typeface="Noto Sans SC"/>
            </a:endParaRPr>
          </a:p>
          <a:p>
            <a:pPr indent="0" lvl="0" marL="0" rtl="0" algn="just">
              <a:lnSpc>
                <a:spcPct val="115000"/>
              </a:lnSpc>
              <a:spcBef>
                <a:spcPts val="0"/>
              </a:spcBef>
              <a:spcAft>
                <a:spcPts val="0"/>
              </a:spcAft>
              <a:buClr>
                <a:schemeClr val="dk1"/>
              </a:buClr>
              <a:buSzPts val="1100"/>
              <a:buFont typeface="Arial"/>
              <a:buNone/>
            </a:pPr>
            <a:r>
              <a:rPr lang="zh-CN" sz="1000">
                <a:solidFill>
                  <a:srgbClr val="2D3B45"/>
                </a:solidFill>
                <a:latin typeface="Noto Sans SC"/>
                <a:ea typeface="Noto Sans SC"/>
                <a:cs typeface="Noto Sans SC"/>
                <a:sym typeface="Noto Sans SC"/>
              </a:rPr>
              <a:t>Target high-impact subgroups with enhanced resources.</a:t>
            </a:r>
            <a:endParaRPr sz="1000">
              <a:solidFill>
                <a:srgbClr val="2D3B45"/>
              </a:solidFill>
              <a:latin typeface="Noto Sans SC"/>
              <a:ea typeface="Noto Sans SC"/>
              <a:cs typeface="Noto Sans SC"/>
              <a:sym typeface="Noto Sans SC"/>
            </a:endParaRPr>
          </a:p>
          <a:p>
            <a:pPr indent="0" lvl="0" marL="0" rtl="0" algn="just">
              <a:lnSpc>
                <a:spcPct val="115000"/>
              </a:lnSpc>
              <a:spcBef>
                <a:spcPts val="0"/>
              </a:spcBef>
              <a:spcAft>
                <a:spcPts val="0"/>
              </a:spcAft>
              <a:buClr>
                <a:schemeClr val="dk1"/>
              </a:buClr>
              <a:buSzPts val="1100"/>
              <a:buFont typeface="Arial"/>
              <a:buNone/>
            </a:pPr>
            <a:r>
              <a:rPr lang="zh-CN" sz="1000">
                <a:solidFill>
                  <a:srgbClr val="2D3B45"/>
                </a:solidFill>
                <a:latin typeface="Noto Sans SC"/>
                <a:ea typeface="Noto Sans SC"/>
                <a:cs typeface="Noto Sans SC"/>
                <a:sym typeface="Noto Sans SC"/>
              </a:rPr>
              <a:t>Ensuring no group is left behind.</a:t>
            </a:r>
            <a:endParaRPr sz="1000">
              <a:solidFill>
                <a:srgbClr val="2D3B45"/>
              </a:solidFill>
              <a:latin typeface="Noto Sans SC"/>
              <a:ea typeface="Noto Sans SC"/>
              <a:cs typeface="Noto Sans SC"/>
              <a:sym typeface="Noto Sans S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descr="preencoded.png" id="202" name="Google Shape;202;p3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03" name="Google Shape;203;p32"/>
          <p:cNvSpPr/>
          <p:nvPr/>
        </p:nvSpPr>
        <p:spPr>
          <a:xfrm>
            <a:off x="561975" y="457200"/>
            <a:ext cx="8020200" cy="757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CD2323"/>
              </a:buClr>
              <a:buSzPts val="2800"/>
              <a:buFont typeface="Noto Sans SC"/>
              <a:buNone/>
            </a:pPr>
            <a:r>
              <a:rPr b="1" lang="zh-CN" sz="2800">
                <a:solidFill>
                  <a:srgbClr val="CD2323"/>
                </a:solidFill>
                <a:latin typeface="Noto Sans SC"/>
                <a:ea typeface="Noto Sans SC"/>
                <a:cs typeface="Noto Sans SC"/>
                <a:sym typeface="Noto Sans SC"/>
              </a:rPr>
              <a:t>Limitations</a:t>
            </a:r>
            <a:r>
              <a:rPr b="1" lang="zh-CN" sz="2800">
                <a:solidFill>
                  <a:srgbClr val="CD2323"/>
                </a:solidFill>
                <a:latin typeface="Noto Sans SC"/>
                <a:ea typeface="Noto Sans SC"/>
                <a:cs typeface="Noto Sans SC"/>
                <a:sym typeface="Noto Sans SC"/>
              </a:rPr>
              <a:t> and Uncertainties</a:t>
            </a:r>
            <a:endParaRPr b="0" i="0" sz="2800" u="none" cap="none" strike="noStrike">
              <a:solidFill>
                <a:schemeClr val="dk1"/>
              </a:solidFill>
              <a:latin typeface="Calibri"/>
              <a:ea typeface="Calibri"/>
              <a:cs typeface="Calibri"/>
              <a:sym typeface="Calibri"/>
            </a:endParaRPr>
          </a:p>
        </p:txBody>
      </p:sp>
      <p:pic>
        <p:nvPicPr>
          <p:cNvPr descr="preencoded.png" id="204" name="Google Shape;204;p32"/>
          <p:cNvPicPr preferRelativeResize="0"/>
          <p:nvPr/>
        </p:nvPicPr>
        <p:blipFill rotWithShape="1">
          <a:blip r:embed="rId4">
            <a:alphaModFix/>
          </a:blip>
          <a:srcRect b="0" l="0" r="0" t="0"/>
          <a:stretch/>
        </p:blipFill>
        <p:spPr>
          <a:xfrm>
            <a:off x="636050" y="1409700"/>
            <a:ext cx="7871900" cy="3267000"/>
          </a:xfrm>
          <a:prstGeom prst="rect">
            <a:avLst/>
          </a:prstGeom>
          <a:noFill/>
          <a:ln>
            <a:noFill/>
          </a:ln>
        </p:spPr>
      </p:pic>
      <p:sp>
        <p:nvSpPr>
          <p:cNvPr id="205" name="Google Shape;205;p32"/>
          <p:cNvSpPr/>
          <p:nvPr/>
        </p:nvSpPr>
        <p:spPr>
          <a:xfrm>
            <a:off x="941700" y="1624025"/>
            <a:ext cx="7260600" cy="3267000"/>
          </a:xfrm>
          <a:prstGeom prst="rect">
            <a:avLst/>
          </a:prstGeom>
          <a:noFill/>
          <a:ln>
            <a:noFill/>
          </a:ln>
        </p:spPr>
        <p:txBody>
          <a:bodyPr anchorCtr="0" anchor="t" bIns="45700" lIns="91425" spcFirstLastPara="1" rIns="91425" wrap="square" tIns="45700">
            <a:noAutofit/>
          </a:bodyPr>
          <a:lstStyle/>
          <a:p>
            <a:pPr indent="-311150" lvl="0" marL="457200" rtl="0" algn="just">
              <a:lnSpc>
                <a:spcPct val="115000"/>
              </a:lnSpc>
              <a:spcBef>
                <a:spcPts val="0"/>
              </a:spcBef>
              <a:spcAft>
                <a:spcPts val="0"/>
              </a:spcAft>
              <a:buClr>
                <a:srgbClr val="2D3B45"/>
              </a:buClr>
              <a:buSzPts val="1300"/>
              <a:buFont typeface="Noto Sans SC"/>
              <a:buChar char="●"/>
            </a:pPr>
            <a:r>
              <a:rPr lang="zh-CN" sz="1300">
                <a:solidFill>
                  <a:srgbClr val="2D3B45"/>
                </a:solidFill>
                <a:latin typeface="Noto Sans SC"/>
                <a:ea typeface="Noto Sans SC"/>
                <a:cs typeface="Noto Sans SC"/>
                <a:sym typeface="Noto Sans SC"/>
              </a:rPr>
              <a:t>Outcomes are influenced by various external factors such as organizational culture, leadership styles, economic conditions, and etc.</a:t>
            </a:r>
            <a:endParaRPr sz="1300">
              <a:solidFill>
                <a:srgbClr val="2D3B45"/>
              </a:solidFill>
              <a:latin typeface="Noto Sans SC"/>
              <a:ea typeface="Noto Sans SC"/>
              <a:cs typeface="Noto Sans SC"/>
              <a:sym typeface="Noto Sans SC"/>
            </a:endParaRPr>
          </a:p>
          <a:p>
            <a:pPr indent="0" lvl="0" marL="457200" rtl="0" algn="just">
              <a:lnSpc>
                <a:spcPct val="115000"/>
              </a:lnSpc>
              <a:spcBef>
                <a:spcPts val="0"/>
              </a:spcBef>
              <a:spcAft>
                <a:spcPts val="0"/>
              </a:spcAft>
              <a:buNone/>
            </a:pPr>
            <a:r>
              <a:t/>
            </a:r>
            <a:endParaRPr sz="1300">
              <a:solidFill>
                <a:srgbClr val="2D3B45"/>
              </a:solidFill>
              <a:latin typeface="Noto Sans SC"/>
              <a:ea typeface="Noto Sans SC"/>
              <a:cs typeface="Noto Sans SC"/>
              <a:sym typeface="Noto Sans SC"/>
            </a:endParaRPr>
          </a:p>
          <a:p>
            <a:pPr indent="-311150" lvl="0" marL="457200" rtl="0" algn="just">
              <a:lnSpc>
                <a:spcPct val="115000"/>
              </a:lnSpc>
              <a:spcBef>
                <a:spcPts val="0"/>
              </a:spcBef>
              <a:spcAft>
                <a:spcPts val="0"/>
              </a:spcAft>
              <a:buClr>
                <a:srgbClr val="2D3B45"/>
              </a:buClr>
              <a:buSzPts val="1300"/>
              <a:buFont typeface="Noto Sans SC"/>
              <a:buChar char="●"/>
            </a:pPr>
            <a:r>
              <a:rPr lang="zh-CN" sz="1300">
                <a:solidFill>
                  <a:srgbClr val="2D3B45"/>
                </a:solidFill>
                <a:latin typeface="Noto Sans SC"/>
                <a:ea typeface="Noto Sans SC"/>
                <a:cs typeface="Noto Sans SC"/>
                <a:sym typeface="Noto Sans SC"/>
              </a:rPr>
              <a:t>The statistical power to detect differences in similar subgroups may be limited when researching for the third research question, particularly if the sample size is unevenly distributed across categories.</a:t>
            </a:r>
            <a:endParaRPr sz="1300">
              <a:solidFill>
                <a:srgbClr val="2D3B45"/>
              </a:solidFill>
              <a:latin typeface="Noto Sans SC"/>
              <a:ea typeface="Noto Sans SC"/>
              <a:cs typeface="Noto Sans SC"/>
              <a:sym typeface="Noto Sans SC"/>
            </a:endParaRPr>
          </a:p>
          <a:p>
            <a:pPr indent="0" lvl="0" marL="457200" rtl="0" algn="just">
              <a:lnSpc>
                <a:spcPct val="115000"/>
              </a:lnSpc>
              <a:spcBef>
                <a:spcPts val="0"/>
              </a:spcBef>
              <a:spcAft>
                <a:spcPts val="0"/>
              </a:spcAft>
              <a:buNone/>
            </a:pPr>
            <a:r>
              <a:t/>
            </a:r>
            <a:endParaRPr sz="1300">
              <a:solidFill>
                <a:srgbClr val="2D3B45"/>
              </a:solidFill>
              <a:latin typeface="Noto Sans SC"/>
              <a:ea typeface="Noto Sans SC"/>
              <a:cs typeface="Noto Sans SC"/>
              <a:sym typeface="Noto Sans SC"/>
            </a:endParaRPr>
          </a:p>
          <a:p>
            <a:pPr indent="-311150" lvl="0" marL="457200" rtl="0" algn="just">
              <a:lnSpc>
                <a:spcPct val="115000"/>
              </a:lnSpc>
              <a:spcBef>
                <a:spcPts val="0"/>
              </a:spcBef>
              <a:spcAft>
                <a:spcPts val="0"/>
              </a:spcAft>
              <a:buClr>
                <a:srgbClr val="2D3B45"/>
              </a:buClr>
              <a:buSzPts val="1300"/>
              <a:buFont typeface="Noto Sans SC"/>
              <a:buChar char="●"/>
            </a:pPr>
            <a:r>
              <a:rPr lang="zh-CN" sz="1300">
                <a:solidFill>
                  <a:srgbClr val="2D3B45"/>
                </a:solidFill>
                <a:latin typeface="Noto Sans SC"/>
                <a:ea typeface="Noto Sans SC"/>
                <a:cs typeface="Noto Sans SC"/>
                <a:sym typeface="Noto Sans SC"/>
              </a:rPr>
              <a:t>Self-reported surveys are prone to bias like social desirability bias, and respondents may overstate the program’s benefits to align with organizational expectations.</a:t>
            </a:r>
            <a:endParaRPr sz="1300">
              <a:solidFill>
                <a:srgbClr val="2D3B45"/>
              </a:solidFill>
              <a:latin typeface="Noto Sans SC"/>
              <a:ea typeface="Noto Sans SC"/>
              <a:cs typeface="Noto Sans SC"/>
              <a:sym typeface="Noto Sans SC"/>
            </a:endParaRPr>
          </a:p>
          <a:p>
            <a:pPr indent="0" lvl="0" marL="457200" rtl="0" algn="just">
              <a:lnSpc>
                <a:spcPct val="115000"/>
              </a:lnSpc>
              <a:spcBef>
                <a:spcPts val="0"/>
              </a:spcBef>
              <a:spcAft>
                <a:spcPts val="0"/>
              </a:spcAft>
              <a:buNone/>
            </a:pPr>
            <a:r>
              <a:t/>
            </a:r>
            <a:endParaRPr sz="1300">
              <a:solidFill>
                <a:srgbClr val="2D3B45"/>
              </a:solidFill>
              <a:latin typeface="Noto Sans SC"/>
              <a:ea typeface="Noto Sans SC"/>
              <a:cs typeface="Noto Sans SC"/>
              <a:sym typeface="Noto Sans SC"/>
            </a:endParaRPr>
          </a:p>
          <a:p>
            <a:pPr indent="-311150" lvl="0" marL="457200" rtl="0" algn="just">
              <a:lnSpc>
                <a:spcPct val="115000"/>
              </a:lnSpc>
              <a:spcBef>
                <a:spcPts val="0"/>
              </a:spcBef>
              <a:spcAft>
                <a:spcPts val="0"/>
              </a:spcAft>
              <a:buClr>
                <a:srgbClr val="2D3B45"/>
              </a:buClr>
              <a:buSzPts val="1300"/>
              <a:buFont typeface="Noto Sans SC"/>
              <a:buChar char="●"/>
            </a:pPr>
            <a:r>
              <a:rPr lang="zh-CN" sz="1300">
                <a:solidFill>
                  <a:srgbClr val="2D3B45"/>
                </a:solidFill>
                <a:latin typeface="Noto Sans SC"/>
                <a:ea typeface="Noto Sans SC"/>
                <a:cs typeface="Noto Sans SC"/>
                <a:sym typeface="Noto Sans SC"/>
              </a:rPr>
              <a:t>The research may not fully address the long-term sustainability of MHSP benefits as it captures short term effects more and work dynamics evolve over time.</a:t>
            </a:r>
            <a:endParaRPr sz="1300">
              <a:solidFill>
                <a:srgbClr val="2D3B45"/>
              </a:solidFill>
              <a:latin typeface="Noto Sans SC"/>
              <a:ea typeface="Noto Sans SC"/>
              <a:cs typeface="Noto Sans SC"/>
              <a:sym typeface="Noto Sans S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descr="https://assets.mindshow.fun/themes/red_business_city_report_general_vplus_standard_en_20240906/Content_header.jpg" id="211" name="Google Shape;211;p33"/>
          <p:cNvPicPr preferRelativeResize="0"/>
          <p:nvPr/>
        </p:nvPicPr>
        <p:blipFill rotWithShape="1">
          <a:blip r:embed="rId3">
            <a:alphaModFix/>
          </a:blip>
          <a:srcRect b="0" l="0" r="0" t="0"/>
          <a:stretch/>
        </p:blipFill>
        <p:spPr>
          <a:xfrm>
            <a:off x="0" y="0"/>
            <a:ext cx="9144000" cy="1524000"/>
          </a:xfrm>
          <a:prstGeom prst="rect">
            <a:avLst/>
          </a:prstGeom>
          <a:noFill/>
          <a:ln>
            <a:noFill/>
          </a:ln>
        </p:spPr>
      </p:pic>
      <p:sp>
        <p:nvSpPr>
          <p:cNvPr id="212" name="Google Shape;212;p33"/>
          <p:cNvSpPr/>
          <p:nvPr/>
        </p:nvSpPr>
        <p:spPr>
          <a:xfrm>
            <a:off x="652463" y="371475"/>
            <a:ext cx="7806600" cy="552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83838"/>
              </a:buClr>
              <a:buSzPts val="2660"/>
              <a:buFont typeface="Noto Sans SC"/>
              <a:buNone/>
            </a:pPr>
            <a:r>
              <a:rPr b="1" lang="zh-CN" sz="2660">
                <a:solidFill>
                  <a:srgbClr val="383838"/>
                </a:solidFill>
                <a:latin typeface="Noto Sans SC"/>
                <a:ea typeface="Noto Sans SC"/>
                <a:cs typeface="Noto Sans SC"/>
                <a:sym typeface="Noto Sans SC"/>
              </a:rPr>
              <a:t>Simulation Result</a:t>
            </a:r>
            <a:endParaRPr b="0" i="0" sz="2660" u="none" cap="none" strike="noStrike">
              <a:solidFill>
                <a:schemeClr val="dk1"/>
              </a:solidFill>
              <a:latin typeface="Calibri"/>
              <a:ea typeface="Calibri"/>
              <a:cs typeface="Calibri"/>
              <a:sym typeface="Calibri"/>
            </a:endParaRPr>
          </a:p>
        </p:txBody>
      </p:sp>
      <p:pic>
        <p:nvPicPr>
          <p:cNvPr id="213" name="Google Shape;213;p33"/>
          <p:cNvPicPr preferRelativeResize="0"/>
          <p:nvPr/>
        </p:nvPicPr>
        <p:blipFill>
          <a:blip r:embed="rId4">
            <a:alphaModFix/>
          </a:blip>
          <a:stretch>
            <a:fillRect/>
          </a:stretch>
        </p:blipFill>
        <p:spPr>
          <a:xfrm>
            <a:off x="2120250" y="1080150"/>
            <a:ext cx="4903499" cy="3529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descr="https://assets.mindshow.fun/themes/red_business_city_report_general_vplus_standard_en_20240906/Content_header.jpg" id="219" name="Google Shape;219;p34"/>
          <p:cNvPicPr preferRelativeResize="0"/>
          <p:nvPr/>
        </p:nvPicPr>
        <p:blipFill rotWithShape="1">
          <a:blip r:embed="rId3">
            <a:alphaModFix/>
          </a:blip>
          <a:srcRect b="0" l="0" r="0" t="0"/>
          <a:stretch/>
        </p:blipFill>
        <p:spPr>
          <a:xfrm>
            <a:off x="0" y="0"/>
            <a:ext cx="9144000" cy="1524000"/>
          </a:xfrm>
          <a:prstGeom prst="rect">
            <a:avLst/>
          </a:prstGeom>
          <a:noFill/>
          <a:ln>
            <a:noFill/>
          </a:ln>
        </p:spPr>
      </p:pic>
      <p:sp>
        <p:nvSpPr>
          <p:cNvPr id="220" name="Google Shape;220;p34"/>
          <p:cNvSpPr/>
          <p:nvPr/>
        </p:nvSpPr>
        <p:spPr>
          <a:xfrm>
            <a:off x="652463" y="371475"/>
            <a:ext cx="7806600" cy="552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83838"/>
              </a:buClr>
              <a:buSzPts val="2660"/>
              <a:buFont typeface="Noto Sans SC"/>
              <a:buNone/>
            </a:pPr>
            <a:r>
              <a:rPr b="1" lang="zh-CN" sz="2660">
                <a:solidFill>
                  <a:srgbClr val="383838"/>
                </a:solidFill>
                <a:latin typeface="Noto Sans SC"/>
                <a:ea typeface="Noto Sans SC"/>
                <a:cs typeface="Noto Sans SC"/>
                <a:sym typeface="Noto Sans SC"/>
              </a:rPr>
              <a:t>Key findings </a:t>
            </a:r>
            <a:endParaRPr b="0" i="0" sz="2660" u="none" cap="none" strike="noStrike">
              <a:solidFill>
                <a:schemeClr val="dk1"/>
              </a:solidFill>
              <a:latin typeface="Calibri"/>
              <a:ea typeface="Calibri"/>
              <a:cs typeface="Calibri"/>
              <a:sym typeface="Calibri"/>
            </a:endParaRPr>
          </a:p>
        </p:txBody>
      </p:sp>
      <p:sp>
        <p:nvSpPr>
          <p:cNvPr id="221" name="Google Shape;221;p34"/>
          <p:cNvSpPr txBox="1"/>
          <p:nvPr/>
        </p:nvSpPr>
        <p:spPr>
          <a:xfrm>
            <a:off x="408750" y="1305750"/>
            <a:ext cx="8481600" cy="3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200">
                <a:solidFill>
                  <a:schemeClr val="dk1"/>
                </a:solidFill>
              </a:rPr>
              <a:t>Research Question </a:t>
            </a:r>
            <a:r>
              <a:rPr b="1" lang="zh-CN" sz="1200"/>
              <a:t>1（</a:t>
            </a:r>
            <a:r>
              <a:rPr lang="zh-CN" sz="1200">
                <a:solidFill>
                  <a:schemeClr val="dk1"/>
                </a:solidFill>
              </a:rPr>
              <a:t>How do MHSPs impact employee performance, satisfaction, and retention?</a:t>
            </a:r>
            <a:r>
              <a:rPr b="1" lang="zh-CN" sz="1200"/>
              <a:t>）</a:t>
            </a:r>
            <a:endParaRPr b="1" sz="1200"/>
          </a:p>
          <a:p>
            <a:pPr indent="0" lvl="0" marL="0" rtl="0" algn="l">
              <a:spcBef>
                <a:spcPts val="0"/>
              </a:spcBef>
              <a:spcAft>
                <a:spcPts val="0"/>
              </a:spcAft>
              <a:buNone/>
            </a:pPr>
            <a:r>
              <a:t/>
            </a:r>
            <a:endParaRPr b="1" sz="1200"/>
          </a:p>
          <a:p>
            <a:pPr indent="0" lvl="0" marL="0" rtl="0" algn="just">
              <a:spcBef>
                <a:spcPts val="0"/>
              </a:spcBef>
              <a:spcAft>
                <a:spcPts val="0"/>
              </a:spcAft>
              <a:buClr>
                <a:schemeClr val="dk1"/>
              </a:buClr>
              <a:buSzPts val="1100"/>
              <a:buFont typeface="Arial"/>
              <a:buNone/>
            </a:pPr>
            <a:r>
              <a:rPr lang="zh-CN" sz="1200">
                <a:solidFill>
                  <a:schemeClr val="dk1"/>
                </a:solidFill>
              </a:rPr>
              <a:t>For Expected Effect Scenario, the confidence intervals for three variables do not overlap zero and confirm the positive effects , but retention gains a smaller effect. For No Effect Scenario, the vast minority (0.107) of simulated job performance data has the p-value that is smaller than 0.05, and that of job satisfaction and retention rate are in the same case (0.12 and 0.141), which implies that the treatment had no impact on the outcomes.</a:t>
            </a:r>
            <a:endParaRPr b="1" sz="1200"/>
          </a:p>
          <a:p>
            <a:pPr indent="0" lvl="0" marL="0" rtl="0" algn="l">
              <a:spcBef>
                <a:spcPts val="0"/>
              </a:spcBef>
              <a:spcAft>
                <a:spcPts val="0"/>
              </a:spcAft>
              <a:buNone/>
            </a:pPr>
            <a:r>
              <a:t/>
            </a:r>
            <a:endParaRPr sz="1200"/>
          </a:p>
          <a:p>
            <a:pPr indent="0" lvl="0" marL="0" rtl="0" algn="l">
              <a:spcBef>
                <a:spcPts val="0"/>
              </a:spcBef>
              <a:spcAft>
                <a:spcPts val="0"/>
              </a:spcAft>
              <a:buNone/>
            </a:pPr>
            <a:r>
              <a:rPr b="1" lang="zh-CN" sz="1200">
                <a:solidFill>
                  <a:schemeClr val="dk1"/>
                </a:solidFill>
              </a:rPr>
              <a:t>Research Question</a:t>
            </a:r>
            <a:r>
              <a:rPr b="1" lang="zh-CN" sz="1200">
                <a:solidFill>
                  <a:schemeClr val="dk1"/>
                </a:solidFill>
              </a:rPr>
              <a:t> 2（</a:t>
            </a:r>
            <a:r>
              <a:rPr lang="zh-CN" sz="1200">
                <a:solidFill>
                  <a:schemeClr val="dk1"/>
                </a:solidFill>
              </a:rPr>
              <a:t>Which MHSP components (e.g., counseling) are most effective in reducing burnout?</a:t>
            </a:r>
            <a:r>
              <a:rPr b="1" lang="zh-CN" sz="1200">
                <a:solidFill>
                  <a:schemeClr val="dk1"/>
                </a:solidFill>
              </a:rPr>
              <a:t>）</a:t>
            </a:r>
            <a:endParaRPr b="1"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lang="zh-CN" sz="1200">
                <a:solidFill>
                  <a:schemeClr val="dk1"/>
                </a:solidFill>
              </a:rPr>
              <a:t>For Expected Effect Scenario, personalized counseling showed strong positive impact (Effect size: 1.103, p &lt; 0.05). For No Effect Scenario, no significant difference observed (Effect size: -0.096, CI crossed zero).</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b="1" lang="zh-CN" sz="1200">
                <a:solidFill>
                  <a:schemeClr val="dk1"/>
                </a:solidFill>
              </a:rPr>
              <a:t>Research Question 3（</a:t>
            </a:r>
            <a:r>
              <a:rPr lang="zh-CN" sz="1200">
                <a:solidFill>
                  <a:schemeClr val="dk1"/>
                </a:solidFill>
              </a:rPr>
              <a:t>Do MHSP impacts vary by demographics (age, role, tenure)?</a:t>
            </a:r>
            <a:r>
              <a:rPr b="1" lang="zh-CN" sz="1200">
                <a:solidFill>
                  <a:schemeClr val="dk1"/>
                </a:solidFill>
              </a:rPr>
              <a:t>）</a:t>
            </a:r>
            <a:endParaRPr b="1" sz="1200">
              <a:solidFill>
                <a:schemeClr val="dk1"/>
              </a:solidFill>
            </a:endParaRPr>
          </a:p>
          <a:p>
            <a:pPr indent="0" lvl="0" marL="0" rtl="0" algn="l">
              <a:spcBef>
                <a:spcPts val="0"/>
              </a:spcBef>
              <a:spcAft>
                <a:spcPts val="0"/>
              </a:spcAft>
              <a:buClr>
                <a:schemeClr val="dk1"/>
              </a:buClr>
              <a:buSzPts val="1100"/>
              <a:buFont typeface="Arial"/>
              <a:buNone/>
            </a:pPr>
            <a:r>
              <a:t/>
            </a:r>
            <a:endParaRPr b="1" sz="1200">
              <a:solidFill>
                <a:schemeClr val="dk1"/>
              </a:solidFill>
            </a:endParaRPr>
          </a:p>
          <a:p>
            <a:pPr indent="0" lvl="0" marL="0" rtl="0" algn="l">
              <a:spcBef>
                <a:spcPts val="0"/>
              </a:spcBef>
              <a:spcAft>
                <a:spcPts val="0"/>
              </a:spcAft>
              <a:buClr>
                <a:schemeClr val="dk1"/>
              </a:buClr>
              <a:buSzPts val="1100"/>
              <a:buFont typeface="Arial"/>
              <a:buNone/>
            </a:pPr>
            <a:r>
              <a:rPr lang="zh-CN" sz="1200">
                <a:solidFill>
                  <a:schemeClr val="dk1"/>
                </a:solidFill>
              </a:rPr>
              <a:t>For the Expected Effect Scenario, the significant positive effect (Mean Effect: 0.4331, CI: 0.3128-0.5534) suggests targeted customization, while the No Effect Scenario reveals no significant impact, indicating the need for a uniform program with ongoing monitoring for potential disparities.</a:t>
            </a:r>
            <a:endParaRPr sz="12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descr="https://assets.mindshow.fun/themes/red_business_city_report_general_vplus_standard_en_20240906/Content_header.jpg" id="226" name="Google Shape;226;p35"/>
          <p:cNvPicPr preferRelativeResize="0"/>
          <p:nvPr/>
        </p:nvPicPr>
        <p:blipFill rotWithShape="1">
          <a:blip r:embed="rId3">
            <a:alphaModFix/>
          </a:blip>
          <a:srcRect b="0" l="0" r="0" t="0"/>
          <a:stretch/>
        </p:blipFill>
        <p:spPr>
          <a:xfrm>
            <a:off x="0" y="0"/>
            <a:ext cx="9144000" cy="1524000"/>
          </a:xfrm>
          <a:prstGeom prst="rect">
            <a:avLst/>
          </a:prstGeom>
          <a:noFill/>
          <a:ln>
            <a:noFill/>
          </a:ln>
        </p:spPr>
      </p:pic>
      <p:sp>
        <p:nvSpPr>
          <p:cNvPr id="227" name="Google Shape;227;p35"/>
          <p:cNvSpPr txBox="1"/>
          <p:nvPr/>
        </p:nvSpPr>
        <p:spPr>
          <a:xfrm>
            <a:off x="760750" y="408750"/>
            <a:ext cx="35766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2660">
                <a:solidFill>
                  <a:srgbClr val="383838"/>
                </a:solidFill>
                <a:latin typeface="Noto Sans SC"/>
                <a:ea typeface="Noto Sans SC"/>
                <a:cs typeface="Noto Sans SC"/>
                <a:sym typeface="Noto Sans SC"/>
              </a:rPr>
              <a:t>References</a:t>
            </a:r>
            <a:endParaRPr b="1" sz="2660">
              <a:solidFill>
                <a:srgbClr val="383838"/>
              </a:solidFill>
              <a:latin typeface="Noto Sans SC"/>
              <a:ea typeface="Noto Sans SC"/>
              <a:cs typeface="Noto Sans SC"/>
              <a:sym typeface="Noto Sans SC"/>
            </a:endParaRPr>
          </a:p>
        </p:txBody>
      </p:sp>
      <p:sp>
        <p:nvSpPr>
          <p:cNvPr id="228" name="Google Shape;228;p35"/>
          <p:cNvSpPr txBox="1"/>
          <p:nvPr/>
        </p:nvSpPr>
        <p:spPr>
          <a:xfrm>
            <a:off x="499600" y="1067300"/>
            <a:ext cx="8038800" cy="3201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zh-CN" sz="1100">
                <a:solidFill>
                  <a:srgbClr val="333333"/>
                </a:solidFill>
                <a:latin typeface="Times New Roman"/>
                <a:ea typeface="Times New Roman"/>
                <a:cs typeface="Times New Roman"/>
                <a:sym typeface="Times New Roman"/>
              </a:rPr>
              <a:t>Wang, J., et al. (2020). Mental health and work performance: How mental health support improves job efficiency. </a:t>
            </a:r>
            <a:r>
              <a:rPr i="1" lang="zh-CN" sz="1100">
                <a:solidFill>
                  <a:srgbClr val="333333"/>
                </a:solidFill>
                <a:latin typeface="Times New Roman"/>
                <a:ea typeface="Times New Roman"/>
                <a:cs typeface="Times New Roman"/>
                <a:sym typeface="Times New Roman"/>
              </a:rPr>
              <a:t>Journal of Occupational Health Psychology.</a:t>
            </a:r>
            <a:endParaRPr i="1" sz="1100">
              <a:solidFill>
                <a:srgbClr val="333333"/>
              </a:solidFill>
              <a:latin typeface="Times New Roman"/>
              <a:ea typeface="Times New Roman"/>
              <a:cs typeface="Times New Roman"/>
              <a:sym typeface="Times New Roman"/>
            </a:endParaRPr>
          </a:p>
          <a:p>
            <a:pPr indent="0" lvl="0" marL="0" rtl="0" algn="just">
              <a:lnSpc>
                <a:spcPct val="115000"/>
              </a:lnSpc>
              <a:spcBef>
                <a:spcPts val="800"/>
              </a:spcBef>
              <a:spcAft>
                <a:spcPts val="0"/>
              </a:spcAft>
              <a:buClr>
                <a:schemeClr val="dk1"/>
              </a:buClr>
              <a:buSzPts val="1100"/>
              <a:buFont typeface="Arial"/>
              <a:buNone/>
            </a:pPr>
            <a:r>
              <a:rPr lang="zh-CN" sz="1100">
                <a:solidFill>
                  <a:srgbClr val="333333"/>
                </a:solidFill>
                <a:latin typeface="Times New Roman"/>
                <a:ea typeface="Times New Roman"/>
                <a:cs typeface="Times New Roman"/>
                <a:sym typeface="Times New Roman"/>
              </a:rPr>
              <a:t>Joyce, S., et al. (2016). Workplace interventions for common mental disorders: A systematic meta-review. </a:t>
            </a:r>
            <a:r>
              <a:rPr i="1" lang="zh-CN" sz="1100">
                <a:solidFill>
                  <a:srgbClr val="333333"/>
                </a:solidFill>
                <a:latin typeface="Times New Roman"/>
                <a:ea typeface="Times New Roman"/>
                <a:cs typeface="Times New Roman"/>
                <a:sym typeface="Times New Roman"/>
              </a:rPr>
              <a:t>Psychological Medicine, 46</a:t>
            </a:r>
            <a:r>
              <a:rPr lang="zh-CN" sz="1100">
                <a:solidFill>
                  <a:srgbClr val="333333"/>
                </a:solidFill>
                <a:latin typeface="Times New Roman"/>
                <a:ea typeface="Times New Roman"/>
                <a:cs typeface="Times New Roman"/>
                <a:sym typeface="Times New Roman"/>
              </a:rPr>
              <a:t>(4), 683-697.</a:t>
            </a:r>
            <a:endParaRPr sz="1100">
              <a:solidFill>
                <a:srgbClr val="333333"/>
              </a:solidFill>
              <a:latin typeface="Times New Roman"/>
              <a:ea typeface="Times New Roman"/>
              <a:cs typeface="Times New Roman"/>
              <a:sym typeface="Times New Roman"/>
            </a:endParaRPr>
          </a:p>
          <a:p>
            <a:pPr indent="0" lvl="0" marL="0" rtl="0" algn="just">
              <a:lnSpc>
                <a:spcPct val="115000"/>
              </a:lnSpc>
              <a:spcBef>
                <a:spcPts val="800"/>
              </a:spcBef>
              <a:spcAft>
                <a:spcPts val="0"/>
              </a:spcAft>
              <a:buClr>
                <a:schemeClr val="dk1"/>
              </a:buClr>
              <a:buSzPts val="1100"/>
              <a:buFont typeface="Arial"/>
              <a:buNone/>
            </a:pPr>
            <a:r>
              <a:rPr lang="zh-CN" sz="1100">
                <a:solidFill>
                  <a:srgbClr val="333333"/>
                </a:solidFill>
                <a:latin typeface="Times New Roman"/>
                <a:ea typeface="Times New Roman"/>
                <a:cs typeface="Times New Roman"/>
                <a:sym typeface="Times New Roman"/>
              </a:rPr>
              <a:t>Demerouti, E., Bakker, A. B., Nachreiner, F., &amp; Schaufeli, W. B. (2001). The job demands-resources model of burnout. </a:t>
            </a:r>
            <a:r>
              <a:rPr i="1" lang="zh-CN" sz="1100">
                <a:solidFill>
                  <a:srgbClr val="333333"/>
                </a:solidFill>
                <a:latin typeface="Times New Roman"/>
                <a:ea typeface="Times New Roman"/>
                <a:cs typeface="Times New Roman"/>
                <a:sym typeface="Times New Roman"/>
              </a:rPr>
              <a:t>Journal of Applied Psychology, 86(3),</a:t>
            </a:r>
            <a:r>
              <a:rPr lang="zh-CN" sz="1100">
                <a:solidFill>
                  <a:srgbClr val="333333"/>
                </a:solidFill>
                <a:latin typeface="Times New Roman"/>
                <a:ea typeface="Times New Roman"/>
                <a:cs typeface="Times New Roman"/>
                <a:sym typeface="Times New Roman"/>
              </a:rPr>
              <a:t> 499-512.</a:t>
            </a:r>
            <a:endParaRPr sz="1100">
              <a:solidFill>
                <a:srgbClr val="333333"/>
              </a:solidFill>
              <a:latin typeface="Times New Roman"/>
              <a:ea typeface="Times New Roman"/>
              <a:cs typeface="Times New Roman"/>
              <a:sym typeface="Times New Roman"/>
            </a:endParaRPr>
          </a:p>
          <a:p>
            <a:pPr indent="0" lvl="0" marL="0" rtl="0" algn="just">
              <a:lnSpc>
                <a:spcPct val="115000"/>
              </a:lnSpc>
              <a:spcBef>
                <a:spcPts val="800"/>
              </a:spcBef>
              <a:spcAft>
                <a:spcPts val="0"/>
              </a:spcAft>
              <a:buClr>
                <a:schemeClr val="dk1"/>
              </a:buClr>
              <a:buSzPts val="1100"/>
              <a:buFont typeface="Arial"/>
              <a:buNone/>
            </a:pPr>
            <a:r>
              <a:rPr lang="zh-CN" sz="1100">
                <a:solidFill>
                  <a:srgbClr val="333333"/>
                </a:solidFill>
                <a:latin typeface="Times New Roman"/>
                <a:ea typeface="Times New Roman"/>
                <a:cs typeface="Times New Roman"/>
                <a:sym typeface="Times New Roman"/>
              </a:rPr>
              <a:t>Halbesleben, J. R. B., &amp; Buckley, M. R. (2004). Burnout in organizational life. </a:t>
            </a:r>
            <a:r>
              <a:rPr i="1" lang="zh-CN" sz="1100">
                <a:solidFill>
                  <a:srgbClr val="333333"/>
                </a:solidFill>
                <a:latin typeface="Times New Roman"/>
                <a:ea typeface="Times New Roman"/>
                <a:cs typeface="Times New Roman"/>
                <a:sym typeface="Times New Roman"/>
              </a:rPr>
              <a:t>Journal of Management, 30(6)</a:t>
            </a:r>
            <a:r>
              <a:rPr lang="zh-CN" sz="1100">
                <a:solidFill>
                  <a:srgbClr val="333333"/>
                </a:solidFill>
                <a:latin typeface="Times New Roman"/>
                <a:ea typeface="Times New Roman"/>
                <a:cs typeface="Times New Roman"/>
                <a:sym typeface="Times New Roman"/>
              </a:rPr>
              <a:t>, 859-879.</a:t>
            </a:r>
            <a:endParaRPr sz="1100">
              <a:solidFill>
                <a:srgbClr val="333333"/>
              </a:solidFill>
              <a:latin typeface="Times New Roman"/>
              <a:ea typeface="Times New Roman"/>
              <a:cs typeface="Times New Roman"/>
              <a:sym typeface="Times New Roman"/>
            </a:endParaRPr>
          </a:p>
          <a:p>
            <a:pPr indent="0" lvl="0" marL="0" rtl="0" algn="just">
              <a:lnSpc>
                <a:spcPct val="115000"/>
              </a:lnSpc>
              <a:spcBef>
                <a:spcPts val="800"/>
              </a:spcBef>
              <a:spcAft>
                <a:spcPts val="0"/>
              </a:spcAft>
              <a:buClr>
                <a:schemeClr val="dk1"/>
              </a:buClr>
              <a:buSzPts val="1100"/>
              <a:buFont typeface="Arial"/>
              <a:buNone/>
            </a:pPr>
            <a:r>
              <a:rPr lang="zh-CN" sz="1100">
                <a:solidFill>
                  <a:srgbClr val="333333"/>
                </a:solidFill>
                <a:latin typeface="Times New Roman"/>
                <a:ea typeface="Times New Roman"/>
                <a:cs typeface="Times New Roman"/>
                <a:sym typeface="Times New Roman"/>
              </a:rPr>
              <a:t>Attridge, M. (2009). Employee assistance programs: A research-based primer. </a:t>
            </a:r>
            <a:r>
              <a:rPr i="1" lang="zh-CN" sz="1100">
                <a:solidFill>
                  <a:srgbClr val="333333"/>
                </a:solidFill>
                <a:latin typeface="Times New Roman"/>
                <a:ea typeface="Times New Roman"/>
                <a:cs typeface="Times New Roman"/>
                <a:sym typeface="Times New Roman"/>
              </a:rPr>
              <a:t>EAP Digest, 29(3),</a:t>
            </a:r>
            <a:r>
              <a:rPr lang="zh-CN" sz="1100">
                <a:solidFill>
                  <a:srgbClr val="333333"/>
                </a:solidFill>
                <a:latin typeface="Times New Roman"/>
                <a:ea typeface="Times New Roman"/>
                <a:cs typeface="Times New Roman"/>
                <a:sym typeface="Times New Roman"/>
              </a:rPr>
              <a:t> 22-27.</a:t>
            </a:r>
            <a:endParaRPr sz="1100">
              <a:solidFill>
                <a:srgbClr val="333333"/>
              </a:solidFill>
              <a:latin typeface="Times New Roman"/>
              <a:ea typeface="Times New Roman"/>
              <a:cs typeface="Times New Roman"/>
              <a:sym typeface="Times New Roman"/>
            </a:endParaRPr>
          </a:p>
          <a:p>
            <a:pPr indent="0" lvl="0" marL="0" rtl="0" algn="just">
              <a:lnSpc>
                <a:spcPct val="115000"/>
              </a:lnSpc>
              <a:spcBef>
                <a:spcPts val="800"/>
              </a:spcBef>
              <a:spcAft>
                <a:spcPts val="0"/>
              </a:spcAft>
              <a:buClr>
                <a:schemeClr val="dk1"/>
              </a:buClr>
              <a:buSzPts val="1100"/>
              <a:buFont typeface="Arial"/>
              <a:buNone/>
            </a:pPr>
            <a:r>
              <a:rPr lang="zh-CN" sz="1100">
                <a:solidFill>
                  <a:srgbClr val="333333"/>
                </a:solidFill>
                <a:latin typeface="Times New Roman"/>
                <a:ea typeface="Times New Roman"/>
                <a:cs typeface="Times New Roman"/>
                <a:sym typeface="Times New Roman"/>
              </a:rPr>
              <a:t>Danon, M., &amp; Kramer, H. (2018). Mental health support and its role in enhancing employee satisfaction and loyalty. </a:t>
            </a:r>
            <a:r>
              <a:rPr i="1" lang="zh-CN" sz="1100">
                <a:solidFill>
                  <a:srgbClr val="333333"/>
                </a:solidFill>
                <a:latin typeface="Times New Roman"/>
                <a:ea typeface="Times New Roman"/>
                <a:cs typeface="Times New Roman"/>
                <a:sym typeface="Times New Roman"/>
              </a:rPr>
              <a:t>Journal of Workplace Behavioral Health, 33(2)</a:t>
            </a:r>
            <a:r>
              <a:rPr lang="zh-CN" sz="1100">
                <a:solidFill>
                  <a:srgbClr val="333333"/>
                </a:solidFill>
                <a:latin typeface="Times New Roman"/>
                <a:ea typeface="Times New Roman"/>
                <a:cs typeface="Times New Roman"/>
                <a:sym typeface="Times New Roman"/>
              </a:rPr>
              <a:t>, 101-115.</a:t>
            </a:r>
            <a:endParaRPr sz="1100">
              <a:solidFill>
                <a:srgbClr val="333333"/>
              </a:solidFill>
              <a:latin typeface="Times New Roman"/>
              <a:ea typeface="Times New Roman"/>
              <a:cs typeface="Times New Roman"/>
              <a:sym typeface="Times New Roman"/>
            </a:endParaRPr>
          </a:p>
          <a:p>
            <a:pPr indent="0" lvl="0" marL="0" rtl="0" algn="just">
              <a:lnSpc>
                <a:spcPct val="115000"/>
              </a:lnSpc>
              <a:spcBef>
                <a:spcPts val="800"/>
              </a:spcBef>
              <a:spcAft>
                <a:spcPts val="0"/>
              </a:spcAft>
              <a:buClr>
                <a:schemeClr val="dk1"/>
              </a:buClr>
              <a:buSzPts val="1100"/>
              <a:buFont typeface="Arial"/>
              <a:buNone/>
            </a:pPr>
            <a:r>
              <a:rPr lang="zh-CN" sz="1100">
                <a:solidFill>
                  <a:srgbClr val="333333"/>
                </a:solidFill>
                <a:latin typeface="Times New Roman"/>
                <a:ea typeface="Times New Roman"/>
                <a:cs typeface="Times New Roman"/>
                <a:sym typeface="Times New Roman"/>
              </a:rPr>
              <a:t>Blau, P. M. (1964).</a:t>
            </a:r>
            <a:r>
              <a:rPr i="1" lang="zh-CN" sz="1100">
                <a:solidFill>
                  <a:srgbClr val="333333"/>
                </a:solidFill>
                <a:latin typeface="Times New Roman"/>
                <a:ea typeface="Times New Roman"/>
                <a:cs typeface="Times New Roman"/>
                <a:sym typeface="Times New Roman"/>
              </a:rPr>
              <a:t> Exchange and Power in Social Life</a:t>
            </a:r>
            <a:r>
              <a:rPr lang="zh-CN" sz="1100">
                <a:solidFill>
                  <a:srgbClr val="333333"/>
                </a:solidFill>
                <a:latin typeface="Times New Roman"/>
                <a:ea typeface="Times New Roman"/>
                <a:cs typeface="Times New Roman"/>
                <a:sym typeface="Times New Roman"/>
              </a:rPr>
              <a:t>. New York: John Wiley &amp; Sons.</a:t>
            </a:r>
            <a:endParaRPr sz="1100">
              <a:solidFill>
                <a:srgbClr val="333333"/>
              </a:solidFill>
              <a:latin typeface="Times New Roman"/>
              <a:ea typeface="Times New Roman"/>
              <a:cs typeface="Times New Roman"/>
              <a:sym typeface="Times New Roman"/>
            </a:endParaRPr>
          </a:p>
          <a:p>
            <a:pPr indent="0" lvl="0" marL="0" rtl="0" algn="just">
              <a:lnSpc>
                <a:spcPct val="115000"/>
              </a:lnSpc>
              <a:spcBef>
                <a:spcPts val="800"/>
              </a:spcBef>
              <a:spcAft>
                <a:spcPts val="0"/>
              </a:spcAft>
              <a:buClr>
                <a:schemeClr val="dk1"/>
              </a:buClr>
              <a:buSzPts val="1100"/>
              <a:buFont typeface="Arial"/>
              <a:buNone/>
            </a:pPr>
            <a:r>
              <a:rPr lang="zh-CN" sz="1100">
                <a:solidFill>
                  <a:srgbClr val="333333"/>
                </a:solidFill>
                <a:latin typeface="Times New Roman"/>
                <a:ea typeface="Times New Roman"/>
                <a:cs typeface="Times New Roman"/>
                <a:sym typeface="Times New Roman"/>
              </a:rPr>
              <a:t>Milligan-Saville, J. S., et al. (2017). Workplace mental health training: A randomized controlled trial. </a:t>
            </a:r>
            <a:r>
              <a:rPr i="1" lang="zh-CN" sz="1100">
                <a:solidFill>
                  <a:srgbClr val="333333"/>
                </a:solidFill>
                <a:latin typeface="Times New Roman"/>
                <a:ea typeface="Times New Roman"/>
                <a:cs typeface="Times New Roman"/>
                <a:sym typeface="Times New Roman"/>
              </a:rPr>
              <a:t>The Lancet Psychiatry, 4(2),</a:t>
            </a:r>
            <a:r>
              <a:rPr lang="zh-CN" sz="1100">
                <a:solidFill>
                  <a:srgbClr val="333333"/>
                </a:solidFill>
                <a:latin typeface="Times New Roman"/>
                <a:ea typeface="Times New Roman"/>
                <a:cs typeface="Times New Roman"/>
                <a:sym typeface="Times New Roman"/>
              </a:rPr>
              <a:t> 145-154.</a:t>
            </a:r>
            <a:endParaRPr sz="1100">
              <a:solidFill>
                <a:srgbClr val="333333"/>
              </a:solidFill>
              <a:latin typeface="Times New Roman"/>
              <a:ea typeface="Times New Roman"/>
              <a:cs typeface="Times New Roman"/>
              <a:sym typeface="Times New Roman"/>
            </a:endParaRPr>
          </a:p>
          <a:p>
            <a:pPr indent="0" lvl="0" marL="0" rtl="0" algn="just">
              <a:lnSpc>
                <a:spcPct val="115000"/>
              </a:lnSpc>
              <a:spcBef>
                <a:spcPts val="800"/>
              </a:spcBef>
              <a:spcAft>
                <a:spcPts val="0"/>
              </a:spcAft>
              <a:buClr>
                <a:schemeClr val="dk1"/>
              </a:buClr>
              <a:buSzPts val="1100"/>
              <a:buFont typeface="Arial"/>
              <a:buNone/>
            </a:pPr>
            <a:r>
              <a:rPr lang="zh-CN" sz="1100">
                <a:solidFill>
                  <a:srgbClr val="333333"/>
                </a:solidFill>
                <a:latin typeface="Times New Roman"/>
                <a:ea typeface="Times New Roman"/>
                <a:cs typeface="Times New Roman"/>
                <a:sym typeface="Times New Roman"/>
              </a:rPr>
              <a:t>Wright, T. A., &amp; Cropanzano, R. (1998). Emotional exhaustion as a predictor of job performance and voluntary turnover. </a:t>
            </a:r>
            <a:r>
              <a:rPr i="1" lang="zh-CN" sz="1100">
                <a:solidFill>
                  <a:srgbClr val="333333"/>
                </a:solidFill>
                <a:latin typeface="Times New Roman"/>
                <a:ea typeface="Times New Roman"/>
                <a:cs typeface="Times New Roman"/>
                <a:sym typeface="Times New Roman"/>
              </a:rPr>
              <a:t>Journal of Applied Psychology, 83(3),</a:t>
            </a:r>
            <a:r>
              <a:rPr lang="zh-CN" sz="1100">
                <a:solidFill>
                  <a:srgbClr val="333333"/>
                </a:solidFill>
                <a:latin typeface="Times New Roman"/>
                <a:ea typeface="Times New Roman"/>
                <a:cs typeface="Times New Roman"/>
                <a:sym typeface="Times New Roman"/>
              </a:rPr>
              <a:t> 486-493.</a:t>
            </a:r>
            <a:endParaRPr sz="1100">
              <a:solidFill>
                <a:srgbClr val="333333"/>
              </a:solidFill>
              <a:latin typeface="Times New Roman"/>
              <a:ea typeface="Times New Roman"/>
              <a:cs typeface="Times New Roman"/>
              <a:sym typeface="Times New Roman"/>
            </a:endParaRPr>
          </a:p>
          <a:p>
            <a:pPr indent="0" lvl="0" marL="0" rtl="0" algn="l">
              <a:spcBef>
                <a:spcPts val="8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p:nvPr/>
        </p:nvSpPr>
        <p:spPr>
          <a:xfrm>
            <a:off x="2871788" y="1838325"/>
            <a:ext cx="3395663" cy="55245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2560"/>
              <a:buFont typeface="Noto Sans SC"/>
              <a:buNone/>
            </a:pPr>
            <a:r>
              <a:rPr b="1" i="0" lang="zh-CN" sz="2560" u="none" cap="none" strike="noStrike">
                <a:solidFill>
                  <a:srgbClr val="FFFFFF"/>
                </a:solidFill>
                <a:latin typeface="Noto Sans SC"/>
                <a:ea typeface="Noto Sans SC"/>
                <a:cs typeface="Noto Sans SC"/>
                <a:sym typeface="Noto Sans SC"/>
              </a:rPr>
              <a:t>THE END</a:t>
            </a:r>
            <a:endParaRPr b="0" i="0" sz="2560" u="none" cap="none" strike="noStrike">
              <a:solidFill>
                <a:schemeClr val="dk1"/>
              </a:solidFill>
              <a:latin typeface="Calibri"/>
              <a:ea typeface="Calibri"/>
              <a:cs typeface="Calibri"/>
              <a:sym typeface="Calibri"/>
            </a:endParaRPr>
          </a:p>
        </p:txBody>
      </p:sp>
      <p:sp>
        <p:nvSpPr>
          <p:cNvPr id="235" name="Google Shape;235;p36"/>
          <p:cNvSpPr/>
          <p:nvPr/>
        </p:nvSpPr>
        <p:spPr>
          <a:xfrm>
            <a:off x="2871788" y="2281238"/>
            <a:ext cx="3395663" cy="103346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4800"/>
              <a:buFont typeface="Noto Sans SC"/>
              <a:buNone/>
            </a:pPr>
            <a:r>
              <a:rPr b="1" i="0" lang="zh-CN" sz="4800" u="none" cap="none" strike="noStrike">
                <a:solidFill>
                  <a:srgbClr val="FFFFFF"/>
                </a:solidFill>
                <a:latin typeface="Noto Sans SC"/>
                <a:ea typeface="Noto Sans SC"/>
                <a:cs typeface="Noto Sans SC"/>
                <a:sym typeface="Noto Sans SC"/>
              </a:rPr>
              <a:t>THANKS</a:t>
            </a:r>
            <a:endParaRPr b="0" i="0" sz="48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descr="preencoded.png" id="75" name="Google Shape;75;p2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preencoded.png" id="76" name="Google Shape;76;p21"/>
          <p:cNvPicPr preferRelativeResize="0"/>
          <p:nvPr/>
        </p:nvPicPr>
        <p:blipFill rotWithShape="1">
          <a:blip r:embed="rId4">
            <a:alphaModFix/>
          </a:blip>
          <a:srcRect b="0" l="0" r="0" t="0"/>
          <a:stretch/>
        </p:blipFill>
        <p:spPr>
          <a:xfrm>
            <a:off x="381000" y="1176338"/>
            <a:ext cx="3409950" cy="3409950"/>
          </a:xfrm>
          <a:prstGeom prst="rect">
            <a:avLst/>
          </a:prstGeom>
          <a:noFill/>
          <a:ln>
            <a:noFill/>
          </a:ln>
        </p:spPr>
      </p:pic>
      <p:sp>
        <p:nvSpPr>
          <p:cNvPr id="77" name="Google Shape;77;p21"/>
          <p:cNvSpPr/>
          <p:nvPr/>
        </p:nvSpPr>
        <p:spPr>
          <a:xfrm>
            <a:off x="485775" y="214312"/>
            <a:ext cx="8172450" cy="881063"/>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CD2323"/>
              </a:buClr>
              <a:buSzPts val="2800"/>
              <a:buFont typeface="Noto Sans SC"/>
              <a:buNone/>
            </a:pPr>
            <a:r>
              <a:rPr b="1" i="0" lang="zh-CN" sz="2800" u="none" cap="none" strike="noStrike">
                <a:solidFill>
                  <a:srgbClr val="CD2323"/>
                </a:solidFill>
                <a:latin typeface="Noto Sans SC"/>
                <a:ea typeface="Noto Sans SC"/>
                <a:cs typeface="Noto Sans SC"/>
                <a:sym typeface="Noto Sans SC"/>
              </a:rPr>
              <a:t>Problem Statement</a:t>
            </a:r>
            <a:endParaRPr b="0" i="0" sz="2800" u="none" cap="none" strike="noStrike">
              <a:solidFill>
                <a:schemeClr val="dk1"/>
              </a:solidFill>
              <a:latin typeface="Calibri"/>
              <a:ea typeface="Calibri"/>
              <a:cs typeface="Calibri"/>
              <a:sym typeface="Calibri"/>
            </a:endParaRPr>
          </a:p>
        </p:txBody>
      </p:sp>
      <p:sp>
        <p:nvSpPr>
          <p:cNvPr id="78" name="Google Shape;78;p21"/>
          <p:cNvSpPr/>
          <p:nvPr/>
        </p:nvSpPr>
        <p:spPr>
          <a:xfrm>
            <a:off x="4572000" y="1466850"/>
            <a:ext cx="4171950" cy="366713"/>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79" name="Google Shape;79;p21"/>
          <p:cNvSpPr/>
          <p:nvPr/>
        </p:nvSpPr>
        <p:spPr>
          <a:xfrm>
            <a:off x="4486125" y="1471625"/>
            <a:ext cx="4172100" cy="2819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t/>
            </a:r>
            <a:endParaRPr sz="1200">
              <a:solidFill>
                <a:srgbClr val="2D3B45"/>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zh-CN" sz="1200">
                <a:solidFill>
                  <a:srgbClr val="2D3B45"/>
                </a:solidFill>
                <a:latin typeface="Times New Roman"/>
                <a:ea typeface="Times New Roman"/>
                <a:cs typeface="Times New Roman"/>
                <a:sym typeface="Times New Roman"/>
              </a:rPr>
              <a:t>Our study examines the impact of mental health support programs on productivity, turnover, and job satisfaction in industries like technology, retail, and finance. By collaborating with organizations committed to employee well-being, it aims to provide empirical evidence on how these programs affect performance metrics, which can help companies to optimize mental health resources that reduce the effects of workplace stress. </a:t>
            </a:r>
            <a:endParaRPr sz="1200">
              <a:solidFill>
                <a:srgbClr val="2D3B45"/>
              </a:solidFill>
              <a:latin typeface="Times New Roman"/>
              <a:ea typeface="Times New Roman"/>
              <a:cs typeface="Times New Roman"/>
              <a:sym typeface="Times New Roman"/>
            </a:endParaRPr>
          </a:p>
          <a:p>
            <a:pPr indent="0" lvl="0" marL="0" marR="0" rtl="0" algn="l">
              <a:lnSpc>
                <a:spcPct val="150000"/>
              </a:lnSpc>
              <a:spcBef>
                <a:spcPts val="1200"/>
              </a:spcBef>
              <a:spcAft>
                <a:spcPts val="0"/>
              </a:spcAft>
              <a:buClr>
                <a:srgbClr val="000000"/>
              </a:buClr>
              <a:buSzPts val="1400"/>
              <a:buFont typeface="Noto Sans SC"/>
              <a:buNone/>
            </a:pPr>
            <a:r>
              <a:t/>
            </a:r>
            <a:endParaRPr>
              <a:latin typeface="Noto Sans SC"/>
              <a:ea typeface="Noto Sans SC"/>
              <a:cs typeface="Noto Sans SC"/>
              <a:sym typeface="Noto Sans S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descr="preencoded.png" id="85" name="Google Shape;85;p2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6" name="Google Shape;86;p22"/>
          <p:cNvSpPr/>
          <p:nvPr/>
        </p:nvSpPr>
        <p:spPr>
          <a:xfrm>
            <a:off x="261937" y="452438"/>
            <a:ext cx="8620125" cy="909638"/>
          </a:xfrm>
          <a:prstGeom prst="rect">
            <a:avLst/>
          </a:prstGeom>
          <a:noFill/>
          <a:ln>
            <a:noFill/>
          </a:ln>
        </p:spPr>
        <p:txBody>
          <a:bodyPr anchorCtr="0" anchor="ctr" bIns="45700" lIns="91425" spcFirstLastPara="1" rIns="91425" wrap="square" tIns="45700">
            <a:noAutofit/>
          </a:bodyPr>
          <a:lstStyle/>
          <a:p>
            <a:pPr indent="0" lvl="0" marL="63500" marR="63500" rtl="0" algn="ctr">
              <a:lnSpc>
                <a:spcPct val="150000"/>
              </a:lnSpc>
              <a:spcBef>
                <a:spcPts val="1200"/>
              </a:spcBef>
              <a:spcAft>
                <a:spcPts val="200"/>
              </a:spcAft>
              <a:buClr>
                <a:schemeClr val="dk1"/>
              </a:buClr>
              <a:buSzPts val="1100"/>
              <a:buFont typeface="Arial"/>
              <a:buNone/>
            </a:pPr>
            <a:r>
              <a:rPr b="1" lang="zh-CN" sz="2800">
                <a:solidFill>
                  <a:srgbClr val="CD2323"/>
                </a:solidFill>
                <a:latin typeface="Lato"/>
                <a:ea typeface="Lato"/>
                <a:cs typeface="Lato"/>
                <a:sym typeface="Lato"/>
              </a:rPr>
              <a:t>Literature Review</a:t>
            </a:r>
            <a:endParaRPr b="0" i="0" sz="4400" u="none" cap="none" strike="noStrike">
              <a:solidFill>
                <a:srgbClr val="CD2323"/>
              </a:solidFill>
              <a:latin typeface="Calibri"/>
              <a:ea typeface="Calibri"/>
              <a:cs typeface="Calibri"/>
              <a:sym typeface="Calibri"/>
            </a:endParaRPr>
          </a:p>
        </p:txBody>
      </p:sp>
      <p:pic>
        <p:nvPicPr>
          <p:cNvPr descr="preencoded.png" id="87" name="Google Shape;87;p22"/>
          <p:cNvPicPr preferRelativeResize="0"/>
          <p:nvPr/>
        </p:nvPicPr>
        <p:blipFill rotWithShape="1">
          <a:blip r:embed="rId4">
            <a:alphaModFix/>
          </a:blip>
          <a:srcRect b="0" l="0" r="0" t="0"/>
          <a:stretch/>
        </p:blipFill>
        <p:spPr>
          <a:xfrm>
            <a:off x="261937" y="1595438"/>
            <a:ext cx="2686050" cy="2976563"/>
          </a:xfrm>
          <a:prstGeom prst="rect">
            <a:avLst/>
          </a:prstGeom>
          <a:noFill/>
          <a:ln>
            <a:noFill/>
          </a:ln>
        </p:spPr>
      </p:pic>
      <p:sp>
        <p:nvSpPr>
          <p:cNvPr id="88" name="Google Shape;88;p22"/>
          <p:cNvSpPr/>
          <p:nvPr/>
        </p:nvSpPr>
        <p:spPr>
          <a:xfrm>
            <a:off x="381000" y="1790700"/>
            <a:ext cx="2447925" cy="2586038"/>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FFFFFF"/>
              </a:buClr>
              <a:buSzPts val="1400"/>
              <a:buFont typeface="Noto Sans SC"/>
              <a:buNone/>
            </a:pPr>
            <a:r>
              <a:rPr i="0" lang="zh-CN" sz="1200" u="none" cap="none" strike="noStrike">
                <a:solidFill>
                  <a:schemeClr val="lt1"/>
                </a:solidFill>
                <a:latin typeface="Noto Sans SC"/>
                <a:ea typeface="Noto Sans SC"/>
                <a:cs typeface="Noto Sans SC"/>
                <a:sym typeface="Noto Sans SC"/>
              </a:rPr>
              <a:t>Stress, depression, and anxiety reduce cognitive function and productivity </a:t>
            </a:r>
            <a:endParaRPr i="0" sz="1200" u="none" cap="none" strike="noStrike">
              <a:solidFill>
                <a:schemeClr val="lt1"/>
              </a:solidFill>
              <a:latin typeface="Noto Sans SC"/>
              <a:ea typeface="Noto Sans SC"/>
              <a:cs typeface="Noto Sans SC"/>
              <a:sym typeface="Noto Sans SC"/>
            </a:endParaRPr>
          </a:p>
          <a:p>
            <a:pPr indent="0" lvl="0" marL="0" marR="0" rtl="0" algn="ctr">
              <a:lnSpc>
                <a:spcPct val="150000"/>
              </a:lnSpc>
              <a:spcBef>
                <a:spcPts val="0"/>
              </a:spcBef>
              <a:spcAft>
                <a:spcPts val="0"/>
              </a:spcAft>
              <a:buClr>
                <a:srgbClr val="FFFFFF"/>
              </a:buClr>
              <a:buSzPts val="1400"/>
              <a:buFont typeface="Noto Sans SC"/>
              <a:buNone/>
            </a:pPr>
            <a:r>
              <a:rPr i="0" lang="zh-CN" sz="1200" u="none" cap="none" strike="noStrike">
                <a:solidFill>
                  <a:schemeClr val="lt1"/>
                </a:solidFill>
                <a:latin typeface="Noto Sans SC"/>
                <a:ea typeface="Noto Sans SC"/>
                <a:cs typeface="Noto Sans SC"/>
                <a:sym typeface="Noto Sans SC"/>
              </a:rPr>
              <a:t>(Wang et al., 2020)</a:t>
            </a:r>
            <a:endParaRPr i="0" sz="1200" u="none" cap="none" strike="noStrike">
              <a:solidFill>
                <a:schemeClr val="lt1"/>
              </a:solidFill>
              <a:latin typeface="Noto Sans SC"/>
              <a:ea typeface="Noto Sans SC"/>
              <a:cs typeface="Noto Sans SC"/>
              <a:sym typeface="Noto Sans SC"/>
            </a:endParaRPr>
          </a:p>
          <a:p>
            <a:pPr indent="0" lvl="0" marL="0" marR="0" rtl="0" algn="ctr">
              <a:lnSpc>
                <a:spcPct val="150000"/>
              </a:lnSpc>
              <a:spcBef>
                <a:spcPts val="0"/>
              </a:spcBef>
              <a:spcAft>
                <a:spcPts val="0"/>
              </a:spcAft>
              <a:buClr>
                <a:srgbClr val="FFFFFF"/>
              </a:buClr>
              <a:buSzPts val="1400"/>
              <a:buFont typeface="Noto Sans SC"/>
              <a:buNone/>
            </a:pPr>
            <a:r>
              <a:t/>
            </a:r>
            <a:endParaRPr sz="1200">
              <a:solidFill>
                <a:schemeClr val="lt1"/>
              </a:solidFill>
              <a:latin typeface="Noto Sans SC"/>
              <a:ea typeface="Noto Sans SC"/>
              <a:cs typeface="Noto Sans SC"/>
              <a:sym typeface="Noto Sans SC"/>
            </a:endParaRPr>
          </a:p>
          <a:p>
            <a:pPr indent="0" lvl="0" marL="0" rtl="0" algn="ctr">
              <a:lnSpc>
                <a:spcPct val="115000"/>
              </a:lnSpc>
              <a:spcBef>
                <a:spcPts val="0"/>
              </a:spcBef>
              <a:spcAft>
                <a:spcPts val="0"/>
              </a:spcAft>
              <a:buClr>
                <a:schemeClr val="dk1"/>
              </a:buClr>
              <a:buSzPts val="1100"/>
              <a:buFont typeface="Arial"/>
              <a:buNone/>
            </a:pPr>
            <a:r>
              <a:rPr lang="zh-CN" sz="1200">
                <a:solidFill>
                  <a:schemeClr val="lt1"/>
                </a:solidFill>
                <a:latin typeface="Noto Sans SC"/>
                <a:ea typeface="Noto Sans SC"/>
                <a:cs typeface="Noto Sans SC"/>
                <a:sym typeface="Noto Sans SC"/>
              </a:rPr>
              <a:t>Organizations with effective Employee Assistance Programs report lower voluntary turnover rates</a:t>
            </a:r>
            <a:endParaRPr sz="1200">
              <a:solidFill>
                <a:schemeClr val="lt1"/>
              </a:solidFill>
              <a:latin typeface="Noto Sans SC"/>
              <a:ea typeface="Noto Sans SC"/>
              <a:cs typeface="Noto Sans SC"/>
              <a:sym typeface="Noto Sans SC"/>
            </a:endParaRPr>
          </a:p>
          <a:p>
            <a:pPr indent="0" lvl="0" marL="0" rtl="0" algn="ctr">
              <a:lnSpc>
                <a:spcPct val="115000"/>
              </a:lnSpc>
              <a:spcBef>
                <a:spcPts val="800"/>
              </a:spcBef>
              <a:spcAft>
                <a:spcPts val="0"/>
              </a:spcAft>
              <a:buClr>
                <a:schemeClr val="dk1"/>
              </a:buClr>
              <a:buSzPts val="1100"/>
              <a:buFont typeface="Arial"/>
              <a:buNone/>
            </a:pPr>
            <a:r>
              <a:rPr lang="zh-CN" sz="1200">
                <a:solidFill>
                  <a:schemeClr val="lt1"/>
                </a:solidFill>
                <a:latin typeface="Noto Sans SC"/>
                <a:ea typeface="Noto Sans SC"/>
                <a:cs typeface="Noto Sans SC"/>
                <a:sym typeface="Noto Sans SC"/>
              </a:rPr>
              <a:t>(Attridge, 2009)</a:t>
            </a:r>
            <a:endParaRPr sz="1200">
              <a:solidFill>
                <a:schemeClr val="lt1"/>
              </a:solidFill>
              <a:latin typeface="Noto Sans SC"/>
              <a:ea typeface="Noto Sans SC"/>
              <a:cs typeface="Noto Sans SC"/>
              <a:sym typeface="Noto Sans SC"/>
            </a:endParaRPr>
          </a:p>
          <a:p>
            <a:pPr indent="0" lvl="0" marL="0" marR="0" rtl="0" algn="ctr">
              <a:lnSpc>
                <a:spcPct val="150000"/>
              </a:lnSpc>
              <a:spcBef>
                <a:spcPts val="800"/>
              </a:spcBef>
              <a:spcAft>
                <a:spcPts val="0"/>
              </a:spcAft>
              <a:buClr>
                <a:srgbClr val="FFFFFF"/>
              </a:buClr>
              <a:buSzPts val="1400"/>
              <a:buFont typeface="Noto Sans SC"/>
              <a:buNone/>
            </a:pPr>
            <a:r>
              <a:t/>
            </a:r>
            <a:endParaRPr>
              <a:solidFill>
                <a:srgbClr val="FFFFFF"/>
              </a:solidFill>
              <a:latin typeface="Noto Sans SC"/>
              <a:ea typeface="Noto Sans SC"/>
              <a:cs typeface="Noto Sans SC"/>
              <a:sym typeface="Noto Sans SC"/>
            </a:endParaRPr>
          </a:p>
        </p:txBody>
      </p:sp>
      <p:pic>
        <p:nvPicPr>
          <p:cNvPr descr="preencoded.png" id="89" name="Google Shape;89;p22"/>
          <p:cNvPicPr preferRelativeResize="0"/>
          <p:nvPr/>
        </p:nvPicPr>
        <p:blipFill rotWithShape="1">
          <a:blip r:embed="rId5">
            <a:alphaModFix/>
          </a:blip>
          <a:srcRect b="0" l="0" r="0" t="0"/>
          <a:stretch/>
        </p:blipFill>
        <p:spPr>
          <a:xfrm>
            <a:off x="3228975" y="1595438"/>
            <a:ext cx="2686050" cy="2976563"/>
          </a:xfrm>
          <a:prstGeom prst="rect">
            <a:avLst/>
          </a:prstGeom>
          <a:noFill/>
          <a:ln>
            <a:noFill/>
          </a:ln>
        </p:spPr>
      </p:pic>
      <p:sp>
        <p:nvSpPr>
          <p:cNvPr id="90" name="Google Shape;90;p22"/>
          <p:cNvSpPr/>
          <p:nvPr/>
        </p:nvSpPr>
        <p:spPr>
          <a:xfrm>
            <a:off x="3348038" y="1790700"/>
            <a:ext cx="2447925" cy="2586038"/>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FFFFFF"/>
              </a:buClr>
              <a:buSzPts val="1400"/>
              <a:buFont typeface="Noto Sans SC"/>
              <a:buNone/>
            </a:pPr>
            <a:r>
              <a:rPr b="0" i="0" lang="zh-CN" sz="1200" u="none" cap="none" strike="noStrike">
                <a:solidFill>
                  <a:srgbClr val="FFFFFF"/>
                </a:solidFill>
                <a:latin typeface="Noto Sans SC"/>
                <a:ea typeface="Noto Sans SC"/>
                <a:cs typeface="Noto Sans SC"/>
                <a:sym typeface="Noto Sans SC"/>
              </a:rPr>
              <a:t>MHSPs improve engagement and resilience </a:t>
            </a:r>
            <a:endParaRPr b="0" i="0" sz="1200" u="none" cap="none" strike="noStrike">
              <a:solidFill>
                <a:srgbClr val="FFFFFF"/>
              </a:solidFill>
              <a:latin typeface="Noto Sans SC"/>
              <a:ea typeface="Noto Sans SC"/>
              <a:cs typeface="Noto Sans SC"/>
              <a:sym typeface="Noto Sans SC"/>
            </a:endParaRPr>
          </a:p>
          <a:p>
            <a:pPr indent="0" lvl="0" marL="0" marR="0" rtl="0" algn="ctr">
              <a:lnSpc>
                <a:spcPct val="150000"/>
              </a:lnSpc>
              <a:spcBef>
                <a:spcPts val="0"/>
              </a:spcBef>
              <a:spcAft>
                <a:spcPts val="0"/>
              </a:spcAft>
              <a:buClr>
                <a:srgbClr val="FFFFFF"/>
              </a:buClr>
              <a:buSzPts val="1400"/>
              <a:buFont typeface="Noto Sans SC"/>
              <a:buNone/>
            </a:pPr>
            <a:r>
              <a:rPr b="0" i="0" lang="zh-CN" sz="1200" u="none" cap="none" strike="noStrike">
                <a:solidFill>
                  <a:srgbClr val="FFFFFF"/>
                </a:solidFill>
                <a:latin typeface="Noto Sans SC"/>
                <a:ea typeface="Noto Sans SC"/>
                <a:cs typeface="Noto Sans SC"/>
                <a:sym typeface="Noto Sans SC"/>
              </a:rPr>
              <a:t>(Demerouti et al., 2001).</a:t>
            </a:r>
            <a:endParaRPr sz="1200">
              <a:solidFill>
                <a:srgbClr val="FFFFFF"/>
              </a:solidFill>
              <a:latin typeface="Noto Sans SC"/>
              <a:ea typeface="Noto Sans SC"/>
              <a:cs typeface="Noto Sans SC"/>
              <a:sym typeface="Noto Sans SC"/>
            </a:endParaRPr>
          </a:p>
          <a:p>
            <a:pPr indent="0" lvl="0" marL="0" marR="0" rtl="0" algn="ctr">
              <a:lnSpc>
                <a:spcPct val="150000"/>
              </a:lnSpc>
              <a:spcBef>
                <a:spcPts val="0"/>
              </a:spcBef>
              <a:spcAft>
                <a:spcPts val="0"/>
              </a:spcAft>
              <a:buClr>
                <a:srgbClr val="FFFFFF"/>
              </a:buClr>
              <a:buSzPts val="1400"/>
              <a:buFont typeface="Noto Sans SC"/>
              <a:buNone/>
            </a:pPr>
            <a:r>
              <a:t/>
            </a:r>
            <a:endParaRPr sz="1200">
              <a:solidFill>
                <a:srgbClr val="FFFFFF"/>
              </a:solidFill>
              <a:latin typeface="Noto Sans SC"/>
              <a:ea typeface="Noto Sans SC"/>
              <a:cs typeface="Noto Sans SC"/>
              <a:sym typeface="Noto Sans SC"/>
            </a:endParaRPr>
          </a:p>
          <a:p>
            <a:pPr indent="0" lvl="0" marL="0" rtl="0" algn="ctr">
              <a:lnSpc>
                <a:spcPct val="115000"/>
              </a:lnSpc>
              <a:spcBef>
                <a:spcPts val="0"/>
              </a:spcBef>
              <a:spcAft>
                <a:spcPts val="800"/>
              </a:spcAft>
              <a:buClr>
                <a:schemeClr val="dk1"/>
              </a:buClr>
              <a:buSzPts val="1100"/>
              <a:buFont typeface="Arial"/>
              <a:buNone/>
            </a:pPr>
            <a:r>
              <a:rPr lang="zh-CN" sz="1200">
                <a:solidFill>
                  <a:schemeClr val="lt1"/>
                </a:solidFill>
                <a:latin typeface="Noto Sans SC"/>
                <a:ea typeface="Noto Sans SC"/>
                <a:cs typeface="Noto Sans SC"/>
                <a:sym typeface="Noto Sans SC"/>
              </a:rPr>
              <a:t>Psychological distress and well-being can be reduced and increased respectively by providing mental health interventions in the workplace (Joyce et al., 2016)</a:t>
            </a:r>
            <a:endParaRPr sz="1200">
              <a:solidFill>
                <a:schemeClr val="lt1"/>
              </a:solidFill>
              <a:latin typeface="Noto Sans SC"/>
              <a:ea typeface="Noto Sans SC"/>
              <a:cs typeface="Noto Sans SC"/>
              <a:sym typeface="Noto Sans SC"/>
            </a:endParaRPr>
          </a:p>
        </p:txBody>
      </p:sp>
      <p:pic>
        <p:nvPicPr>
          <p:cNvPr descr="preencoded.png" id="91" name="Google Shape;91;p22"/>
          <p:cNvPicPr preferRelativeResize="0"/>
          <p:nvPr/>
        </p:nvPicPr>
        <p:blipFill rotWithShape="1">
          <a:blip r:embed="rId6">
            <a:alphaModFix/>
          </a:blip>
          <a:srcRect b="0" l="0" r="0" t="0"/>
          <a:stretch/>
        </p:blipFill>
        <p:spPr>
          <a:xfrm>
            <a:off x="6196013" y="1595438"/>
            <a:ext cx="2686050" cy="2976563"/>
          </a:xfrm>
          <a:prstGeom prst="rect">
            <a:avLst/>
          </a:prstGeom>
          <a:noFill/>
          <a:ln>
            <a:noFill/>
          </a:ln>
        </p:spPr>
      </p:pic>
      <p:sp>
        <p:nvSpPr>
          <p:cNvPr id="92" name="Google Shape;92;p22"/>
          <p:cNvSpPr/>
          <p:nvPr/>
        </p:nvSpPr>
        <p:spPr>
          <a:xfrm>
            <a:off x="6315075" y="1790700"/>
            <a:ext cx="2447925" cy="2586038"/>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FFFFFF"/>
              </a:buClr>
              <a:buSzPts val="1400"/>
              <a:buFont typeface="Noto Sans SC"/>
              <a:buNone/>
            </a:pPr>
            <a:r>
              <a:rPr b="0" i="0" lang="zh-CN" sz="1200" u="none" cap="none" strike="noStrike">
                <a:solidFill>
                  <a:srgbClr val="FFFFFF"/>
                </a:solidFill>
                <a:latin typeface="Noto Sans SC"/>
                <a:ea typeface="Noto Sans SC"/>
                <a:cs typeface="Noto Sans SC"/>
                <a:sym typeface="Noto Sans SC"/>
              </a:rPr>
              <a:t>Supportive workplaces increase loyalty and satisfaction </a:t>
            </a:r>
            <a:endParaRPr b="0" i="0" sz="1200" u="none" cap="none" strike="noStrike">
              <a:solidFill>
                <a:srgbClr val="FFFFFF"/>
              </a:solidFill>
              <a:latin typeface="Noto Sans SC"/>
              <a:ea typeface="Noto Sans SC"/>
              <a:cs typeface="Noto Sans SC"/>
              <a:sym typeface="Noto Sans SC"/>
            </a:endParaRPr>
          </a:p>
          <a:p>
            <a:pPr indent="0" lvl="0" marL="0" marR="0" rtl="0" algn="ctr">
              <a:lnSpc>
                <a:spcPct val="150000"/>
              </a:lnSpc>
              <a:spcBef>
                <a:spcPts val="0"/>
              </a:spcBef>
              <a:spcAft>
                <a:spcPts val="0"/>
              </a:spcAft>
              <a:buClr>
                <a:srgbClr val="FFFFFF"/>
              </a:buClr>
              <a:buSzPts val="1400"/>
              <a:buFont typeface="Noto Sans SC"/>
              <a:buNone/>
            </a:pPr>
            <a:r>
              <a:rPr b="0" i="0" lang="zh-CN" sz="1200" u="none" cap="none" strike="noStrike">
                <a:solidFill>
                  <a:srgbClr val="FFFFFF"/>
                </a:solidFill>
                <a:latin typeface="Noto Sans SC"/>
                <a:ea typeface="Noto Sans SC"/>
                <a:cs typeface="Noto Sans SC"/>
                <a:sym typeface="Noto Sans SC"/>
              </a:rPr>
              <a:t>(Blau, 1964)</a:t>
            </a:r>
            <a:endParaRPr b="0" i="0" sz="1200" u="none" cap="none" strike="noStrike">
              <a:solidFill>
                <a:srgbClr val="FFFFFF"/>
              </a:solidFill>
              <a:latin typeface="Noto Sans SC"/>
              <a:ea typeface="Noto Sans SC"/>
              <a:cs typeface="Noto Sans SC"/>
              <a:sym typeface="Noto Sans SC"/>
            </a:endParaRPr>
          </a:p>
          <a:p>
            <a:pPr indent="0" lvl="0" marL="0" marR="0" rtl="0" algn="ctr">
              <a:lnSpc>
                <a:spcPct val="150000"/>
              </a:lnSpc>
              <a:spcBef>
                <a:spcPts val="0"/>
              </a:spcBef>
              <a:spcAft>
                <a:spcPts val="0"/>
              </a:spcAft>
              <a:buClr>
                <a:srgbClr val="FFFFFF"/>
              </a:buClr>
              <a:buSzPts val="1400"/>
              <a:buFont typeface="Noto Sans SC"/>
              <a:buNone/>
            </a:pPr>
            <a:r>
              <a:t/>
            </a:r>
            <a:endParaRPr sz="1200">
              <a:solidFill>
                <a:srgbClr val="FFFFFF"/>
              </a:solidFill>
              <a:latin typeface="Noto Sans SC"/>
              <a:ea typeface="Noto Sans SC"/>
              <a:cs typeface="Noto Sans SC"/>
              <a:sym typeface="Noto Sans SC"/>
            </a:endParaRPr>
          </a:p>
          <a:p>
            <a:pPr indent="0" lvl="0" marL="0" rtl="0" algn="ctr">
              <a:lnSpc>
                <a:spcPct val="115000"/>
              </a:lnSpc>
              <a:spcBef>
                <a:spcPts val="0"/>
              </a:spcBef>
              <a:spcAft>
                <a:spcPts val="0"/>
              </a:spcAft>
              <a:buClr>
                <a:schemeClr val="dk1"/>
              </a:buClr>
              <a:buSzPts val="1100"/>
              <a:buFont typeface="Arial"/>
              <a:buNone/>
            </a:pPr>
            <a:r>
              <a:rPr lang="zh-CN" sz="1200">
                <a:solidFill>
                  <a:schemeClr val="lt1"/>
                </a:solidFill>
                <a:latin typeface="Noto Sans SC"/>
                <a:ea typeface="Noto Sans SC"/>
                <a:cs typeface="Noto Sans SC"/>
                <a:sym typeface="Noto Sans SC"/>
              </a:rPr>
              <a:t>Workplaces with a mental health-orientated culture not only have lower turnover rates but also have a greater work satisfaction</a:t>
            </a:r>
            <a:endParaRPr sz="1200">
              <a:solidFill>
                <a:schemeClr val="lt1"/>
              </a:solidFill>
              <a:latin typeface="Noto Sans SC"/>
              <a:ea typeface="Noto Sans SC"/>
              <a:cs typeface="Noto Sans SC"/>
              <a:sym typeface="Noto Sans SC"/>
            </a:endParaRPr>
          </a:p>
          <a:p>
            <a:pPr indent="0" lvl="0" marL="0" rtl="0" algn="ctr">
              <a:lnSpc>
                <a:spcPct val="115000"/>
              </a:lnSpc>
              <a:spcBef>
                <a:spcPts val="800"/>
              </a:spcBef>
              <a:spcAft>
                <a:spcPts val="0"/>
              </a:spcAft>
              <a:buClr>
                <a:schemeClr val="dk1"/>
              </a:buClr>
              <a:buSzPts val="1100"/>
              <a:buFont typeface="Arial"/>
              <a:buNone/>
            </a:pPr>
            <a:r>
              <a:rPr lang="zh-CN" sz="1200">
                <a:solidFill>
                  <a:schemeClr val="lt1"/>
                </a:solidFill>
                <a:latin typeface="Noto Sans SC"/>
                <a:ea typeface="Noto Sans SC"/>
                <a:cs typeface="Noto Sans SC"/>
                <a:sym typeface="Noto Sans SC"/>
              </a:rPr>
              <a:t>（Milligan-Saville et al., 2017)</a:t>
            </a:r>
            <a:endParaRPr sz="1200">
              <a:solidFill>
                <a:schemeClr val="lt1"/>
              </a:solidFill>
              <a:latin typeface="Noto Sans SC"/>
              <a:ea typeface="Noto Sans SC"/>
              <a:cs typeface="Noto Sans SC"/>
              <a:sym typeface="Noto Sans SC"/>
            </a:endParaRPr>
          </a:p>
          <a:p>
            <a:pPr indent="0" lvl="0" marL="0" marR="0" rtl="0" algn="ctr">
              <a:lnSpc>
                <a:spcPct val="150000"/>
              </a:lnSpc>
              <a:spcBef>
                <a:spcPts val="800"/>
              </a:spcBef>
              <a:spcAft>
                <a:spcPts val="0"/>
              </a:spcAft>
              <a:buClr>
                <a:srgbClr val="FFFFFF"/>
              </a:buClr>
              <a:buSzPts val="1400"/>
              <a:buFont typeface="Noto Sans SC"/>
              <a:buNone/>
            </a:pPr>
            <a:r>
              <a:t/>
            </a:r>
            <a:endParaRPr>
              <a:solidFill>
                <a:srgbClr val="FFFFFF"/>
              </a:solidFill>
              <a:latin typeface="Noto Sans SC"/>
              <a:ea typeface="Noto Sans SC"/>
              <a:cs typeface="Noto Sans SC"/>
              <a:sym typeface="Noto Sans S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descr="preencoded.png" id="98" name="Google Shape;98;p2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preencoded.png" id="99" name="Google Shape;99;p23"/>
          <p:cNvPicPr preferRelativeResize="0"/>
          <p:nvPr/>
        </p:nvPicPr>
        <p:blipFill rotWithShape="1">
          <a:blip r:embed="rId4">
            <a:alphaModFix/>
          </a:blip>
          <a:srcRect b="0" l="0" r="0" t="0"/>
          <a:stretch/>
        </p:blipFill>
        <p:spPr>
          <a:xfrm>
            <a:off x="4572000" y="0"/>
            <a:ext cx="4572000" cy="5143500"/>
          </a:xfrm>
          <a:prstGeom prst="rect">
            <a:avLst/>
          </a:prstGeom>
          <a:noFill/>
          <a:ln>
            <a:noFill/>
          </a:ln>
        </p:spPr>
      </p:pic>
      <p:pic>
        <p:nvPicPr>
          <p:cNvPr descr="preencoded.png" id="100" name="Google Shape;100;p23"/>
          <p:cNvPicPr preferRelativeResize="0"/>
          <p:nvPr/>
        </p:nvPicPr>
        <p:blipFill rotWithShape="1">
          <a:blip r:embed="rId5">
            <a:alphaModFix/>
          </a:blip>
          <a:srcRect b="0" l="0" r="0" t="0"/>
          <a:stretch/>
        </p:blipFill>
        <p:spPr>
          <a:xfrm>
            <a:off x="5119688" y="1747837"/>
            <a:ext cx="3290888" cy="1643062"/>
          </a:xfrm>
          <a:prstGeom prst="rect">
            <a:avLst/>
          </a:prstGeom>
          <a:noFill/>
          <a:ln>
            <a:noFill/>
          </a:ln>
        </p:spPr>
      </p:pic>
      <p:sp>
        <p:nvSpPr>
          <p:cNvPr id="101" name="Google Shape;101;p23"/>
          <p:cNvSpPr/>
          <p:nvPr/>
        </p:nvSpPr>
        <p:spPr>
          <a:xfrm>
            <a:off x="461947" y="214300"/>
            <a:ext cx="3991500" cy="1023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CD2323"/>
              </a:buClr>
              <a:buSzPts val="2450"/>
              <a:buFont typeface="Noto Sans SC"/>
              <a:buNone/>
            </a:pPr>
            <a:r>
              <a:rPr b="1" i="0" lang="zh-CN" sz="2450" u="none" cap="none" strike="noStrike">
                <a:solidFill>
                  <a:srgbClr val="CD2323"/>
                </a:solidFill>
                <a:latin typeface="Noto Sans SC"/>
                <a:ea typeface="Noto Sans SC"/>
                <a:cs typeface="Noto Sans SC"/>
                <a:sym typeface="Noto Sans SC"/>
              </a:rPr>
              <a:t>Research Questions &amp; Hypotheses</a:t>
            </a:r>
            <a:endParaRPr b="0" i="0" sz="2450" u="none" cap="none" strike="noStrike">
              <a:solidFill>
                <a:schemeClr val="dk1"/>
              </a:solidFill>
              <a:latin typeface="Calibri"/>
              <a:ea typeface="Calibri"/>
              <a:cs typeface="Calibri"/>
              <a:sym typeface="Calibri"/>
            </a:endParaRPr>
          </a:p>
        </p:txBody>
      </p:sp>
      <p:sp>
        <p:nvSpPr>
          <p:cNvPr id="102" name="Google Shape;102;p23"/>
          <p:cNvSpPr/>
          <p:nvPr/>
        </p:nvSpPr>
        <p:spPr>
          <a:xfrm>
            <a:off x="461950" y="1363625"/>
            <a:ext cx="3233700" cy="33954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630"/>
              <a:buFont typeface="Noto Sans SC"/>
              <a:buNone/>
            </a:pPr>
            <a:r>
              <a:rPr b="1" i="0" lang="zh-CN" sz="800" u="none" cap="none" strike="noStrike">
                <a:solidFill>
                  <a:srgbClr val="000000"/>
                </a:solidFill>
                <a:latin typeface="Lato"/>
                <a:ea typeface="Lato"/>
                <a:cs typeface="Lato"/>
                <a:sym typeface="Lato"/>
              </a:rPr>
              <a:t>1. </a:t>
            </a:r>
            <a:r>
              <a:rPr b="1" lang="zh-CN" sz="750">
                <a:latin typeface="Lato"/>
                <a:ea typeface="Lato"/>
                <a:cs typeface="Lato"/>
                <a:sym typeface="Lato"/>
              </a:rPr>
              <a:t>Research Questions:</a:t>
            </a:r>
            <a:endParaRPr b="1" sz="750">
              <a:latin typeface="Lato"/>
              <a:ea typeface="Lato"/>
              <a:cs typeface="Lato"/>
              <a:sym typeface="Lato"/>
            </a:endParaRPr>
          </a:p>
          <a:p>
            <a:pPr indent="0" lvl="0" marL="0" marR="0" rtl="0" algn="l">
              <a:lnSpc>
                <a:spcPct val="150000"/>
              </a:lnSpc>
              <a:spcBef>
                <a:spcPts val="0"/>
              </a:spcBef>
              <a:spcAft>
                <a:spcPts val="0"/>
              </a:spcAft>
              <a:buClr>
                <a:srgbClr val="000000"/>
              </a:buClr>
              <a:buSzPts val="630"/>
              <a:buFont typeface="Noto Sans SC"/>
              <a:buNone/>
            </a:pPr>
            <a:r>
              <a:t/>
            </a:r>
            <a:endParaRPr b="1" sz="750">
              <a:latin typeface="Lato"/>
              <a:ea typeface="Lato"/>
              <a:cs typeface="Lato"/>
              <a:sym typeface="Lato"/>
            </a:endParaRPr>
          </a:p>
          <a:p>
            <a:pPr indent="-276225" lvl="0" marL="457200" rtl="0" algn="l">
              <a:lnSpc>
                <a:spcPct val="150000"/>
              </a:lnSpc>
              <a:spcBef>
                <a:spcPts val="0"/>
              </a:spcBef>
              <a:spcAft>
                <a:spcPts val="0"/>
              </a:spcAft>
              <a:buSzPts val="750"/>
              <a:buFont typeface="Lato"/>
              <a:buChar char="●"/>
            </a:pPr>
            <a:r>
              <a:rPr lang="zh-CN" sz="750">
                <a:latin typeface="Lato"/>
                <a:ea typeface="Lato"/>
                <a:cs typeface="Lato"/>
                <a:sym typeface="Lato"/>
              </a:rPr>
              <a:t>How do MHSPs impact employee performance, satisfaction, and retention?</a:t>
            </a:r>
            <a:endParaRPr sz="750">
              <a:latin typeface="Lato"/>
              <a:ea typeface="Lato"/>
              <a:cs typeface="Lato"/>
              <a:sym typeface="Lato"/>
            </a:endParaRPr>
          </a:p>
          <a:p>
            <a:pPr indent="-276225" lvl="0" marL="457200" rtl="0" algn="l">
              <a:lnSpc>
                <a:spcPct val="150000"/>
              </a:lnSpc>
              <a:spcBef>
                <a:spcPts val="0"/>
              </a:spcBef>
              <a:spcAft>
                <a:spcPts val="0"/>
              </a:spcAft>
              <a:buSzPts val="750"/>
              <a:buFont typeface="Lato"/>
              <a:buChar char="●"/>
            </a:pPr>
            <a:r>
              <a:rPr lang="zh-CN" sz="750">
                <a:latin typeface="Lato"/>
                <a:ea typeface="Lato"/>
                <a:cs typeface="Lato"/>
                <a:sym typeface="Lato"/>
              </a:rPr>
              <a:t>Which MHSP components (e.g., counseling) are most effective in reducing burnout?</a:t>
            </a:r>
            <a:endParaRPr sz="750">
              <a:latin typeface="Lato"/>
              <a:ea typeface="Lato"/>
              <a:cs typeface="Lato"/>
              <a:sym typeface="Lato"/>
            </a:endParaRPr>
          </a:p>
          <a:p>
            <a:pPr indent="-276225" lvl="0" marL="457200" rtl="0" algn="l">
              <a:lnSpc>
                <a:spcPct val="150000"/>
              </a:lnSpc>
              <a:spcBef>
                <a:spcPts val="0"/>
              </a:spcBef>
              <a:spcAft>
                <a:spcPts val="0"/>
              </a:spcAft>
              <a:buSzPts val="750"/>
              <a:buFont typeface="Lato"/>
              <a:buChar char="●"/>
            </a:pPr>
            <a:r>
              <a:rPr lang="zh-CN" sz="750">
                <a:latin typeface="Lato"/>
                <a:ea typeface="Lato"/>
                <a:cs typeface="Lato"/>
                <a:sym typeface="Lato"/>
              </a:rPr>
              <a:t>Do MHSP impacts vary by demographics (age, role, tenure)?</a:t>
            </a:r>
            <a:endParaRPr sz="750">
              <a:latin typeface="Lato"/>
              <a:ea typeface="Lato"/>
              <a:cs typeface="Lato"/>
              <a:sym typeface="Lato"/>
            </a:endParaRPr>
          </a:p>
          <a:p>
            <a:pPr indent="0" lvl="0" marL="0" rtl="0" algn="l">
              <a:lnSpc>
                <a:spcPct val="150000"/>
              </a:lnSpc>
              <a:spcBef>
                <a:spcPts val="0"/>
              </a:spcBef>
              <a:spcAft>
                <a:spcPts val="0"/>
              </a:spcAft>
              <a:buNone/>
            </a:pPr>
            <a:r>
              <a:t/>
            </a:r>
            <a:endParaRPr sz="750">
              <a:latin typeface="Lato"/>
              <a:ea typeface="Lato"/>
              <a:cs typeface="Lato"/>
              <a:sym typeface="Lato"/>
            </a:endParaRPr>
          </a:p>
          <a:p>
            <a:pPr indent="0" lvl="0" marL="0" marR="0" rtl="0" algn="l">
              <a:lnSpc>
                <a:spcPct val="150000"/>
              </a:lnSpc>
              <a:spcBef>
                <a:spcPts val="0"/>
              </a:spcBef>
              <a:spcAft>
                <a:spcPts val="0"/>
              </a:spcAft>
              <a:buClr>
                <a:srgbClr val="000000"/>
              </a:buClr>
              <a:buSzPts val="630"/>
              <a:buFont typeface="Noto Sans SC"/>
              <a:buNone/>
            </a:pPr>
            <a:r>
              <a:rPr b="1" i="0" lang="zh-CN" sz="750" u="none" cap="none" strike="noStrike">
                <a:solidFill>
                  <a:srgbClr val="000000"/>
                </a:solidFill>
                <a:latin typeface="Lato"/>
                <a:ea typeface="Lato"/>
                <a:cs typeface="Lato"/>
                <a:sym typeface="Lato"/>
              </a:rPr>
              <a:t>2. </a:t>
            </a:r>
            <a:r>
              <a:rPr b="1" lang="zh-CN" sz="750">
                <a:solidFill>
                  <a:schemeClr val="dk1"/>
                </a:solidFill>
                <a:latin typeface="Lato"/>
                <a:ea typeface="Lato"/>
                <a:cs typeface="Lato"/>
                <a:sym typeface="Lato"/>
              </a:rPr>
              <a:t>Hypotheses:</a:t>
            </a:r>
            <a:endParaRPr b="1" sz="750">
              <a:solidFill>
                <a:schemeClr val="dk1"/>
              </a:solidFill>
              <a:latin typeface="Lato"/>
              <a:ea typeface="Lato"/>
              <a:cs typeface="Lato"/>
              <a:sym typeface="Lato"/>
            </a:endParaRPr>
          </a:p>
          <a:p>
            <a:pPr indent="-276225" lvl="0" marL="457200" rtl="0" algn="l">
              <a:lnSpc>
                <a:spcPct val="115000"/>
              </a:lnSpc>
              <a:spcBef>
                <a:spcPts val="1200"/>
              </a:spcBef>
              <a:spcAft>
                <a:spcPts val="0"/>
              </a:spcAft>
              <a:buClr>
                <a:schemeClr val="dk1"/>
              </a:buClr>
              <a:buSzPts val="750"/>
              <a:buChar char="●"/>
            </a:pPr>
            <a:r>
              <a:rPr lang="zh-CN" sz="750">
                <a:solidFill>
                  <a:schemeClr val="dk1"/>
                </a:solidFill>
                <a:latin typeface="Lato"/>
                <a:ea typeface="Lato"/>
                <a:cs typeface="Lato"/>
                <a:sym typeface="Lato"/>
              </a:rPr>
              <a:t>H0 (Null): MHSPs have no significant impact on outcomes; components are equally effective; no demographic differences.</a:t>
            </a:r>
            <a:endParaRPr sz="750">
              <a:solidFill>
                <a:schemeClr val="dk1"/>
              </a:solidFill>
              <a:latin typeface="Lato"/>
              <a:ea typeface="Lato"/>
              <a:cs typeface="Lato"/>
              <a:sym typeface="Lato"/>
            </a:endParaRPr>
          </a:p>
          <a:p>
            <a:pPr indent="-276225" lvl="0" marL="457200" rtl="0" algn="l">
              <a:lnSpc>
                <a:spcPct val="115000"/>
              </a:lnSpc>
              <a:spcBef>
                <a:spcPts val="0"/>
              </a:spcBef>
              <a:spcAft>
                <a:spcPts val="0"/>
              </a:spcAft>
              <a:buClr>
                <a:schemeClr val="dk1"/>
              </a:buClr>
              <a:buSzPts val="750"/>
              <a:buChar char="●"/>
            </a:pPr>
            <a:r>
              <a:rPr lang="zh-CN" sz="750">
                <a:solidFill>
                  <a:schemeClr val="dk1"/>
                </a:solidFill>
                <a:latin typeface="Lato"/>
                <a:ea typeface="Lato"/>
                <a:cs typeface="Lato"/>
                <a:sym typeface="Lato"/>
              </a:rPr>
              <a:t>H1 (Alternative): MHSPs improve outcomes; certain components are more effective; demographics moderate effectiveness.</a:t>
            </a:r>
            <a:endParaRPr sz="75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b="1" lang="zh-CN" sz="750">
                <a:solidFill>
                  <a:schemeClr val="dk1"/>
                </a:solidFill>
                <a:latin typeface="Lato"/>
                <a:ea typeface="Lato"/>
                <a:cs typeface="Lato"/>
                <a:sym typeface="Lato"/>
              </a:rPr>
              <a:t>3. Key Insights:</a:t>
            </a:r>
            <a:endParaRPr b="1" sz="750">
              <a:solidFill>
                <a:schemeClr val="dk1"/>
              </a:solidFill>
              <a:latin typeface="Lato"/>
              <a:ea typeface="Lato"/>
              <a:cs typeface="Lato"/>
              <a:sym typeface="Lato"/>
            </a:endParaRPr>
          </a:p>
          <a:p>
            <a:pPr indent="-276225" lvl="0" marL="457200" rtl="0" algn="l">
              <a:lnSpc>
                <a:spcPct val="115000"/>
              </a:lnSpc>
              <a:spcBef>
                <a:spcPts val="1200"/>
              </a:spcBef>
              <a:spcAft>
                <a:spcPts val="0"/>
              </a:spcAft>
              <a:buClr>
                <a:schemeClr val="dk1"/>
              </a:buClr>
              <a:buSzPts val="750"/>
              <a:buFont typeface="Lato"/>
              <a:buChar char="●"/>
            </a:pPr>
            <a:r>
              <a:rPr lang="zh-CN" sz="750">
                <a:solidFill>
                  <a:schemeClr val="dk1"/>
                </a:solidFill>
                <a:latin typeface="Lato"/>
                <a:ea typeface="Lato"/>
                <a:cs typeface="Lato"/>
                <a:sym typeface="Lato"/>
              </a:rPr>
              <a:t>MHSPs likely enhance performance and retention.</a:t>
            </a:r>
            <a:endParaRPr sz="750">
              <a:solidFill>
                <a:schemeClr val="dk1"/>
              </a:solidFill>
              <a:latin typeface="Lato"/>
              <a:ea typeface="Lato"/>
              <a:cs typeface="Lato"/>
              <a:sym typeface="Lato"/>
            </a:endParaRPr>
          </a:p>
          <a:p>
            <a:pPr indent="-276225" lvl="0" marL="457200" rtl="0" algn="l">
              <a:lnSpc>
                <a:spcPct val="115000"/>
              </a:lnSpc>
              <a:spcBef>
                <a:spcPts val="0"/>
              </a:spcBef>
              <a:spcAft>
                <a:spcPts val="0"/>
              </a:spcAft>
              <a:buClr>
                <a:schemeClr val="dk1"/>
              </a:buClr>
              <a:buSzPts val="750"/>
              <a:buFont typeface="Lato"/>
              <a:buChar char="●"/>
            </a:pPr>
            <a:r>
              <a:rPr lang="zh-CN" sz="750">
                <a:solidFill>
                  <a:schemeClr val="dk1"/>
                </a:solidFill>
                <a:latin typeface="Lato"/>
                <a:ea typeface="Lato"/>
                <a:cs typeface="Lato"/>
                <a:sym typeface="Lato"/>
              </a:rPr>
              <a:t>Tailored strategies may maximize impact.</a:t>
            </a:r>
            <a:endParaRPr sz="750">
              <a:solidFill>
                <a:schemeClr val="dk1"/>
              </a:solidFill>
              <a:latin typeface="Lato"/>
              <a:ea typeface="Lato"/>
              <a:cs typeface="Lato"/>
              <a:sym typeface="Lato"/>
            </a:endParaRPr>
          </a:p>
          <a:p>
            <a:pPr indent="-276225" lvl="0" marL="457200" rtl="0" algn="l">
              <a:lnSpc>
                <a:spcPct val="115000"/>
              </a:lnSpc>
              <a:spcBef>
                <a:spcPts val="0"/>
              </a:spcBef>
              <a:spcAft>
                <a:spcPts val="0"/>
              </a:spcAft>
              <a:buClr>
                <a:schemeClr val="dk1"/>
              </a:buClr>
              <a:buSzPts val="750"/>
              <a:buFont typeface="Lato"/>
              <a:buChar char="●"/>
            </a:pPr>
            <a:r>
              <a:rPr lang="zh-CN" sz="750">
                <a:solidFill>
                  <a:schemeClr val="dk1"/>
                </a:solidFill>
                <a:latin typeface="Lato"/>
                <a:ea typeface="Lato"/>
                <a:cs typeface="Lato"/>
                <a:sym typeface="Lato"/>
              </a:rPr>
              <a:t>Research outcomes can guide HR in creating effective mental health policies.</a:t>
            </a:r>
            <a:endParaRPr sz="750">
              <a:solidFill>
                <a:schemeClr val="dk1"/>
              </a:solidFill>
              <a:latin typeface="Lato"/>
              <a:ea typeface="Lato"/>
              <a:cs typeface="Lato"/>
              <a:sym typeface="Lato"/>
            </a:endParaRPr>
          </a:p>
          <a:p>
            <a:pPr indent="0" lvl="0" marL="0" marR="0" rtl="0" algn="l">
              <a:lnSpc>
                <a:spcPct val="150000"/>
              </a:lnSpc>
              <a:spcBef>
                <a:spcPts val="1200"/>
              </a:spcBef>
              <a:spcAft>
                <a:spcPts val="0"/>
              </a:spcAft>
              <a:buClr>
                <a:srgbClr val="000000"/>
              </a:buClr>
              <a:buSzPts val="630"/>
              <a:buFont typeface="Noto Sans SC"/>
              <a:buNone/>
            </a:pPr>
            <a:r>
              <a:t/>
            </a:r>
            <a:endParaRPr b="0" i="0" sz="8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descr="preencoded.png" id="108" name="Google Shape;108;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9" name="Google Shape;109;p24"/>
          <p:cNvSpPr/>
          <p:nvPr/>
        </p:nvSpPr>
        <p:spPr>
          <a:xfrm>
            <a:off x="419100" y="314325"/>
            <a:ext cx="8301038" cy="528638"/>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CD2323"/>
              </a:buClr>
              <a:buSzPts val="2590"/>
              <a:buFont typeface="Noto Sans SC"/>
              <a:buNone/>
            </a:pPr>
            <a:r>
              <a:rPr b="1" i="0" lang="zh-CN" sz="2590" u="none" cap="none" strike="noStrike">
                <a:solidFill>
                  <a:srgbClr val="CD2323"/>
                </a:solidFill>
                <a:latin typeface="Noto Sans SC"/>
                <a:ea typeface="Noto Sans SC"/>
                <a:cs typeface="Noto Sans SC"/>
                <a:sym typeface="Noto Sans SC"/>
              </a:rPr>
              <a:t>Research </a:t>
            </a:r>
            <a:r>
              <a:rPr b="1" lang="zh-CN" sz="2590">
                <a:solidFill>
                  <a:srgbClr val="CD2323"/>
                </a:solidFill>
                <a:latin typeface="Noto Sans SC"/>
                <a:ea typeface="Noto Sans SC"/>
                <a:cs typeface="Noto Sans SC"/>
                <a:sym typeface="Noto Sans SC"/>
              </a:rPr>
              <a:t>Plan</a:t>
            </a:r>
            <a:endParaRPr b="0" i="0" sz="2590" u="none" cap="none" strike="noStrike">
              <a:solidFill>
                <a:schemeClr val="dk1"/>
              </a:solidFill>
              <a:latin typeface="Calibri"/>
              <a:ea typeface="Calibri"/>
              <a:cs typeface="Calibri"/>
              <a:sym typeface="Calibri"/>
            </a:endParaRPr>
          </a:p>
        </p:txBody>
      </p:sp>
      <p:pic>
        <p:nvPicPr>
          <p:cNvPr descr="preencoded.png" id="110" name="Google Shape;110;p24"/>
          <p:cNvPicPr preferRelativeResize="0"/>
          <p:nvPr/>
        </p:nvPicPr>
        <p:blipFill rotWithShape="1">
          <a:blip r:embed="rId4">
            <a:alphaModFix/>
          </a:blip>
          <a:srcRect b="0" l="0" r="0" t="0"/>
          <a:stretch/>
        </p:blipFill>
        <p:spPr>
          <a:xfrm>
            <a:off x="373675" y="1429613"/>
            <a:ext cx="3967163" cy="2843213"/>
          </a:xfrm>
          <a:prstGeom prst="rect">
            <a:avLst/>
          </a:prstGeom>
          <a:noFill/>
          <a:ln>
            <a:noFill/>
          </a:ln>
        </p:spPr>
      </p:pic>
      <p:sp>
        <p:nvSpPr>
          <p:cNvPr id="111" name="Google Shape;111;p24"/>
          <p:cNvSpPr/>
          <p:nvPr/>
        </p:nvSpPr>
        <p:spPr>
          <a:xfrm>
            <a:off x="671513" y="1534763"/>
            <a:ext cx="3462300" cy="25194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FFFFFF"/>
              </a:buClr>
              <a:buSzPts val="1400"/>
              <a:buFont typeface="Noto Sans SC"/>
              <a:buNone/>
            </a:pPr>
            <a:r>
              <a:rPr b="1" i="0" lang="zh-CN" sz="1400" u="none" cap="none" strike="noStrike">
                <a:solidFill>
                  <a:srgbClr val="FFFFFF"/>
                </a:solidFill>
                <a:latin typeface="Noto Sans SC"/>
                <a:ea typeface="Noto Sans SC"/>
                <a:cs typeface="Noto Sans SC"/>
                <a:sym typeface="Noto Sans SC"/>
              </a:rPr>
              <a:t>Sampling</a:t>
            </a:r>
            <a:r>
              <a:rPr b="0" i="0" lang="zh-CN" sz="1400" u="none" cap="none" strike="noStrike">
                <a:solidFill>
                  <a:srgbClr val="FFFFFF"/>
                </a:solidFill>
                <a:latin typeface="Noto Sans SC"/>
                <a:ea typeface="Noto Sans SC"/>
                <a:cs typeface="Noto Sans SC"/>
                <a:sym typeface="Noto Sans SC"/>
              </a:rPr>
              <a:t>:</a:t>
            </a:r>
            <a:br>
              <a:rPr b="0" i="0" lang="zh-CN" sz="1800" u="none" cap="none" strike="noStrike">
                <a:solidFill>
                  <a:schemeClr val="dk1"/>
                </a:solidFill>
                <a:latin typeface="Calibri"/>
                <a:ea typeface="Calibri"/>
                <a:cs typeface="Calibri"/>
                <a:sym typeface="Calibri"/>
              </a:rPr>
            </a:br>
            <a:r>
              <a:rPr b="0" i="0" lang="zh-CN" sz="1400" u="none" cap="none" strike="noStrike">
                <a:solidFill>
                  <a:srgbClr val="FFFFFF"/>
                </a:solidFill>
                <a:latin typeface="Noto Sans SC"/>
                <a:ea typeface="Noto Sans SC"/>
                <a:cs typeface="Noto Sans SC"/>
                <a:sym typeface="Noto Sans SC"/>
              </a:rPr>
              <a:t> Stratified random sampling (balanced by gender and age).</a:t>
            </a:r>
            <a:endParaRPr b="0" i="0" sz="1400" u="none" cap="none" strike="noStrike">
              <a:solidFill>
                <a:schemeClr val="dk1"/>
              </a:solidFill>
              <a:latin typeface="Calibri"/>
              <a:ea typeface="Calibri"/>
              <a:cs typeface="Calibri"/>
              <a:sym typeface="Calibri"/>
            </a:endParaRPr>
          </a:p>
        </p:txBody>
      </p:sp>
      <p:pic>
        <p:nvPicPr>
          <p:cNvPr descr="preencoded.png" id="112" name="Google Shape;112;p24"/>
          <p:cNvPicPr preferRelativeResize="0"/>
          <p:nvPr/>
        </p:nvPicPr>
        <p:blipFill rotWithShape="1">
          <a:blip r:embed="rId4">
            <a:alphaModFix/>
          </a:blip>
          <a:srcRect b="0" l="0" r="0" t="0"/>
          <a:stretch/>
        </p:blipFill>
        <p:spPr>
          <a:xfrm>
            <a:off x="4752975" y="1429613"/>
            <a:ext cx="3967163" cy="2843213"/>
          </a:xfrm>
          <a:prstGeom prst="rect">
            <a:avLst/>
          </a:prstGeom>
          <a:noFill/>
          <a:ln>
            <a:noFill/>
          </a:ln>
        </p:spPr>
      </p:pic>
      <p:sp>
        <p:nvSpPr>
          <p:cNvPr id="113" name="Google Shape;113;p24"/>
          <p:cNvSpPr/>
          <p:nvPr/>
        </p:nvSpPr>
        <p:spPr>
          <a:xfrm>
            <a:off x="5005388" y="1591538"/>
            <a:ext cx="3462300" cy="25194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FFFFFF"/>
              </a:buClr>
              <a:buSzPts val="1400"/>
              <a:buFont typeface="Noto Sans SC"/>
              <a:buNone/>
            </a:pPr>
            <a:r>
              <a:rPr b="1" i="0" lang="zh-CN" sz="1400" u="none" cap="none" strike="noStrike">
                <a:solidFill>
                  <a:srgbClr val="FFFFFF"/>
                </a:solidFill>
                <a:latin typeface="Noto Sans SC"/>
                <a:ea typeface="Noto Sans SC"/>
                <a:cs typeface="Noto Sans SC"/>
                <a:sym typeface="Noto Sans SC"/>
              </a:rPr>
              <a:t>Intervention</a:t>
            </a:r>
            <a:r>
              <a:rPr i="0" lang="zh-CN" sz="1400" u="none" cap="none" strike="noStrike">
                <a:solidFill>
                  <a:srgbClr val="FFFFFF"/>
                </a:solidFill>
                <a:latin typeface="Noto Sans SC"/>
                <a:ea typeface="Noto Sans SC"/>
                <a:cs typeface="Noto Sans SC"/>
                <a:sym typeface="Noto Sans SC"/>
              </a:rPr>
              <a:t>: </a:t>
            </a:r>
            <a:endParaRPr i="0" sz="1400" u="none" cap="none" strike="noStrike">
              <a:solidFill>
                <a:srgbClr val="FFFFFF"/>
              </a:solidFill>
              <a:latin typeface="Noto Sans SC"/>
              <a:ea typeface="Noto Sans SC"/>
              <a:cs typeface="Noto Sans SC"/>
              <a:sym typeface="Noto Sans SC"/>
            </a:endParaRPr>
          </a:p>
          <a:p>
            <a:pPr indent="0" lvl="0" marL="0" rtl="0" algn="ctr">
              <a:lnSpc>
                <a:spcPct val="115000"/>
              </a:lnSpc>
              <a:spcBef>
                <a:spcPts val="0"/>
              </a:spcBef>
              <a:spcAft>
                <a:spcPts val="1100"/>
              </a:spcAft>
              <a:buClr>
                <a:schemeClr val="dk1"/>
              </a:buClr>
              <a:buSzPts val="1100"/>
              <a:buFont typeface="Arial"/>
              <a:buNone/>
            </a:pPr>
            <a:r>
              <a:rPr lang="zh-CN">
                <a:solidFill>
                  <a:schemeClr val="lt1"/>
                </a:solidFill>
                <a:latin typeface="Noto Sans SC"/>
                <a:ea typeface="Noto Sans SC"/>
                <a:cs typeface="Noto Sans SC"/>
                <a:sym typeface="Noto Sans SC"/>
              </a:rPr>
              <a:t>Mindfulness and Stress-Management Training</a:t>
            </a:r>
            <a:endParaRPr sz="1600">
              <a:solidFill>
                <a:schemeClr val="lt1"/>
              </a:solidFill>
              <a:latin typeface="Noto Sans SC"/>
              <a:ea typeface="Noto Sans SC"/>
              <a:cs typeface="Noto Sans SC"/>
              <a:sym typeface="Noto Sans S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descr="https://assets.mindshow.fun/themes/red_business_city_report_general_vplus_standard_en_20240906/Content_header.jpg" id="118" name="Google Shape;118;p25"/>
          <p:cNvPicPr preferRelativeResize="0"/>
          <p:nvPr/>
        </p:nvPicPr>
        <p:blipFill rotWithShape="1">
          <a:blip r:embed="rId3">
            <a:alphaModFix/>
          </a:blip>
          <a:srcRect b="0" l="0" r="0" t="0"/>
          <a:stretch/>
        </p:blipFill>
        <p:spPr>
          <a:xfrm>
            <a:off x="0" y="0"/>
            <a:ext cx="9144000" cy="1524000"/>
          </a:xfrm>
          <a:prstGeom prst="rect">
            <a:avLst/>
          </a:prstGeom>
          <a:noFill/>
          <a:ln>
            <a:noFill/>
          </a:ln>
        </p:spPr>
      </p:pic>
      <p:sp>
        <p:nvSpPr>
          <p:cNvPr id="119" name="Google Shape;119;p25"/>
          <p:cNvSpPr txBox="1"/>
          <p:nvPr/>
        </p:nvSpPr>
        <p:spPr>
          <a:xfrm>
            <a:off x="738025" y="249800"/>
            <a:ext cx="6982800" cy="60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CN" sz="2650">
                <a:solidFill>
                  <a:srgbClr val="383838"/>
                </a:solidFill>
                <a:latin typeface="Noto Sans SC"/>
                <a:ea typeface="Noto Sans SC"/>
                <a:cs typeface="Noto Sans SC"/>
                <a:sym typeface="Noto Sans SC"/>
              </a:rPr>
              <a:t>Population of Interest</a:t>
            </a:r>
            <a:endParaRPr b="1" sz="2650">
              <a:solidFill>
                <a:srgbClr val="383838"/>
              </a:solidFill>
              <a:latin typeface="Noto Sans SC"/>
              <a:ea typeface="Noto Sans SC"/>
              <a:cs typeface="Noto Sans SC"/>
              <a:sym typeface="Noto Sans SC"/>
            </a:endParaRPr>
          </a:p>
          <a:p>
            <a:pPr indent="0" lvl="0" marL="0" rtl="0" algn="l">
              <a:spcBef>
                <a:spcPts val="0"/>
              </a:spcBef>
              <a:spcAft>
                <a:spcPts val="0"/>
              </a:spcAft>
              <a:buNone/>
            </a:pPr>
            <a:r>
              <a:t/>
            </a:r>
            <a:endParaRPr/>
          </a:p>
        </p:txBody>
      </p:sp>
      <p:sp>
        <p:nvSpPr>
          <p:cNvPr id="120" name="Google Shape;120;p25"/>
          <p:cNvSpPr txBox="1"/>
          <p:nvPr/>
        </p:nvSpPr>
        <p:spPr>
          <a:xfrm>
            <a:off x="669900" y="1192200"/>
            <a:ext cx="6449100" cy="79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CN" sz="2000">
                <a:solidFill>
                  <a:srgbClr val="2D3B45"/>
                </a:solidFill>
                <a:latin typeface="Lato"/>
                <a:ea typeface="Lato"/>
                <a:cs typeface="Lato"/>
                <a:sym typeface="Lato"/>
              </a:rPr>
              <a:t>Employees of large and medium-sized enterprises</a:t>
            </a:r>
            <a:endParaRPr b="1" sz="2000">
              <a:solidFill>
                <a:srgbClr val="2D3B45"/>
              </a:solidFill>
              <a:latin typeface="Lato"/>
              <a:ea typeface="Lato"/>
              <a:cs typeface="Lato"/>
              <a:sym typeface="Lato"/>
            </a:endParaRPr>
          </a:p>
          <a:p>
            <a:pPr indent="0" lvl="0" marL="0" rtl="0" algn="l">
              <a:spcBef>
                <a:spcPts val="0"/>
              </a:spcBef>
              <a:spcAft>
                <a:spcPts val="0"/>
              </a:spcAft>
              <a:buNone/>
            </a:pPr>
            <a:r>
              <a:t/>
            </a:r>
            <a:endParaRPr/>
          </a:p>
        </p:txBody>
      </p:sp>
      <p:sp>
        <p:nvSpPr>
          <p:cNvPr id="121" name="Google Shape;121;p25"/>
          <p:cNvSpPr/>
          <p:nvPr/>
        </p:nvSpPr>
        <p:spPr>
          <a:xfrm>
            <a:off x="953750" y="1839400"/>
            <a:ext cx="3485700" cy="2713800"/>
          </a:xfrm>
          <a:prstGeom prst="rect">
            <a:avLst/>
          </a:prstGeom>
          <a:solidFill>
            <a:srgbClr val="CC0000"/>
          </a:solidFill>
          <a:ln cap="flat" cmpd="sng" w="9525">
            <a:solidFill>
              <a:srgbClr val="CD232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zh-CN" sz="1900">
                <a:solidFill>
                  <a:srgbClr val="FFFFFF"/>
                </a:solidFill>
                <a:latin typeface="Lato"/>
                <a:ea typeface="Lato"/>
                <a:cs typeface="Lato"/>
                <a:sym typeface="Lato"/>
              </a:rPr>
              <a:t>Since enterprises above a certain scale have the ability to regularly implement employee mental health support plan. Therefore, this research mainly examines employees of large and medium-sized enterprises with more than 50 employees</a:t>
            </a:r>
            <a:endParaRPr sz="1700"/>
          </a:p>
        </p:txBody>
      </p:sp>
      <p:pic>
        <p:nvPicPr>
          <p:cNvPr id="122" name="Google Shape;122;p25"/>
          <p:cNvPicPr preferRelativeResize="0"/>
          <p:nvPr/>
        </p:nvPicPr>
        <p:blipFill>
          <a:blip r:embed="rId4">
            <a:alphaModFix/>
          </a:blip>
          <a:stretch>
            <a:fillRect/>
          </a:stretch>
        </p:blipFill>
        <p:spPr>
          <a:xfrm>
            <a:off x="5057475" y="1839400"/>
            <a:ext cx="3072225" cy="2713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descr="https://assets.mindshow.fun/themes/red_business_city_report_general_vplus_standard_en_20240906/Content_header.jpg" id="127" name="Google Shape;127;p26"/>
          <p:cNvPicPr preferRelativeResize="0"/>
          <p:nvPr/>
        </p:nvPicPr>
        <p:blipFill rotWithShape="1">
          <a:blip r:embed="rId3">
            <a:alphaModFix/>
          </a:blip>
          <a:srcRect b="0" l="0" r="0" t="0"/>
          <a:stretch/>
        </p:blipFill>
        <p:spPr>
          <a:xfrm>
            <a:off x="0" y="0"/>
            <a:ext cx="9144000" cy="1524000"/>
          </a:xfrm>
          <a:prstGeom prst="rect">
            <a:avLst/>
          </a:prstGeom>
          <a:noFill/>
          <a:ln>
            <a:noFill/>
          </a:ln>
        </p:spPr>
      </p:pic>
      <p:sp>
        <p:nvSpPr>
          <p:cNvPr id="128" name="Google Shape;128;p26"/>
          <p:cNvSpPr txBox="1"/>
          <p:nvPr/>
        </p:nvSpPr>
        <p:spPr>
          <a:xfrm>
            <a:off x="726675" y="181675"/>
            <a:ext cx="7368900" cy="66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CN" sz="2650">
                <a:solidFill>
                  <a:srgbClr val="383838"/>
                </a:solidFill>
                <a:latin typeface="Noto Sans SC"/>
                <a:ea typeface="Noto Sans SC"/>
                <a:cs typeface="Noto Sans SC"/>
                <a:sym typeface="Noto Sans SC"/>
              </a:rPr>
              <a:t>Sample Selection &amp; Sample Size </a:t>
            </a:r>
            <a:endParaRPr b="1" sz="2650">
              <a:solidFill>
                <a:srgbClr val="383838"/>
              </a:solidFill>
              <a:latin typeface="Noto Sans SC"/>
              <a:ea typeface="Noto Sans SC"/>
              <a:cs typeface="Noto Sans SC"/>
              <a:sym typeface="Noto Sans SC"/>
            </a:endParaRPr>
          </a:p>
          <a:p>
            <a:pPr indent="0" lvl="0" marL="0" rtl="0" algn="l">
              <a:spcBef>
                <a:spcPts val="0"/>
              </a:spcBef>
              <a:spcAft>
                <a:spcPts val="0"/>
              </a:spcAft>
              <a:buNone/>
            </a:pPr>
            <a:r>
              <a:t/>
            </a:r>
            <a:endParaRPr/>
          </a:p>
        </p:txBody>
      </p:sp>
      <p:sp>
        <p:nvSpPr>
          <p:cNvPr id="129" name="Google Shape;129;p26"/>
          <p:cNvSpPr/>
          <p:nvPr/>
        </p:nvSpPr>
        <p:spPr>
          <a:xfrm>
            <a:off x="666175" y="1612325"/>
            <a:ext cx="7720800" cy="2986200"/>
          </a:xfrm>
          <a:prstGeom prst="rect">
            <a:avLst/>
          </a:prstGeom>
          <a:solidFill>
            <a:srgbClr val="CD232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b="1" sz="1600">
              <a:solidFill>
                <a:srgbClr val="FFFFFF"/>
              </a:solidFill>
              <a:latin typeface="Lato"/>
              <a:ea typeface="Lato"/>
              <a:cs typeface="Lato"/>
              <a:sym typeface="Lato"/>
            </a:endParaRPr>
          </a:p>
          <a:p>
            <a:pPr indent="0" lvl="0" marL="0" rtl="0" algn="l">
              <a:lnSpc>
                <a:spcPct val="150000"/>
              </a:lnSpc>
              <a:spcBef>
                <a:spcPts val="0"/>
              </a:spcBef>
              <a:spcAft>
                <a:spcPts val="0"/>
              </a:spcAft>
              <a:buClr>
                <a:schemeClr val="dk1"/>
              </a:buClr>
              <a:buSzPts val="1100"/>
              <a:buFont typeface="Arial"/>
              <a:buNone/>
            </a:pPr>
            <a:r>
              <a:rPr b="1" lang="zh-CN" sz="1600">
                <a:solidFill>
                  <a:srgbClr val="FFFFFF"/>
                </a:solidFill>
                <a:latin typeface="Lato"/>
                <a:ea typeface="Lato"/>
                <a:cs typeface="Lato"/>
                <a:sym typeface="Lato"/>
              </a:rPr>
              <a:t>Stratified random sampling method was used</a:t>
            </a:r>
            <a:endParaRPr b="1" sz="1600">
              <a:solidFill>
                <a:srgbClr val="FFFFFF"/>
              </a:solidFill>
              <a:latin typeface="Lato"/>
              <a:ea typeface="Lato"/>
              <a:cs typeface="Lato"/>
              <a:sym typeface="Lato"/>
            </a:endParaRPr>
          </a:p>
          <a:p>
            <a:pPr indent="-317500" lvl="0" marL="457200" rtl="0" algn="l">
              <a:lnSpc>
                <a:spcPct val="150000"/>
              </a:lnSpc>
              <a:spcBef>
                <a:spcPts val="0"/>
              </a:spcBef>
              <a:spcAft>
                <a:spcPts val="0"/>
              </a:spcAft>
              <a:buClr>
                <a:srgbClr val="FFFFFF"/>
              </a:buClr>
              <a:buSzPts val="1400"/>
              <a:buFont typeface="Lato"/>
              <a:buChar char="●"/>
            </a:pPr>
            <a:r>
              <a:rPr b="1" lang="zh-CN">
                <a:solidFill>
                  <a:srgbClr val="FFFFFF"/>
                </a:solidFill>
                <a:latin typeface="Lato"/>
                <a:ea typeface="Lato"/>
                <a:cs typeface="Lato"/>
                <a:sym typeface="Lato"/>
              </a:rPr>
              <a:t>Age ：40% of employees under the age of 30, 40% of employees aged 30-40, and 20% of employees over the age of 40.</a:t>
            </a:r>
            <a:endParaRPr b="1">
              <a:solidFill>
                <a:srgbClr val="FFFFFF"/>
              </a:solidFill>
              <a:latin typeface="Lato"/>
              <a:ea typeface="Lato"/>
              <a:cs typeface="Lato"/>
              <a:sym typeface="Lato"/>
            </a:endParaRPr>
          </a:p>
          <a:p>
            <a:pPr indent="-317500" lvl="0" marL="457200" rtl="0" algn="l">
              <a:lnSpc>
                <a:spcPct val="150000"/>
              </a:lnSpc>
              <a:spcBef>
                <a:spcPts val="0"/>
              </a:spcBef>
              <a:spcAft>
                <a:spcPts val="0"/>
              </a:spcAft>
              <a:buClr>
                <a:srgbClr val="FFFFFF"/>
              </a:buClr>
              <a:buSzPts val="1400"/>
              <a:buFont typeface="Lato"/>
              <a:buChar char="●"/>
            </a:pPr>
            <a:r>
              <a:rPr b="1" lang="zh-CN">
                <a:solidFill>
                  <a:srgbClr val="FFFFFF"/>
                </a:solidFill>
                <a:latin typeface="Lato"/>
                <a:ea typeface="Lato"/>
                <a:cs typeface="Lato"/>
                <a:sym typeface="Lato"/>
              </a:rPr>
              <a:t>Sex： Gender equality.</a:t>
            </a:r>
            <a:endParaRPr b="1">
              <a:solidFill>
                <a:srgbClr val="FFFFFF"/>
              </a:solidFill>
              <a:latin typeface="Lato"/>
              <a:ea typeface="Lato"/>
              <a:cs typeface="Lato"/>
              <a:sym typeface="Lato"/>
            </a:endParaRPr>
          </a:p>
          <a:p>
            <a:pPr indent="0" lvl="0" marL="0" rtl="0" algn="l">
              <a:lnSpc>
                <a:spcPct val="150000"/>
              </a:lnSpc>
              <a:spcBef>
                <a:spcPts val="0"/>
              </a:spcBef>
              <a:spcAft>
                <a:spcPts val="0"/>
              </a:spcAft>
              <a:buClr>
                <a:schemeClr val="dk1"/>
              </a:buClr>
              <a:buSzPts val="1100"/>
              <a:buFont typeface="Arial"/>
              <a:buNone/>
            </a:pPr>
            <a:r>
              <a:rPr b="1" lang="zh-CN" sz="1600">
                <a:solidFill>
                  <a:srgbClr val="FFFFFF"/>
                </a:solidFill>
                <a:latin typeface="Lato"/>
                <a:ea typeface="Lato"/>
                <a:cs typeface="Lato"/>
                <a:sym typeface="Lato"/>
              </a:rPr>
              <a:t>The sample size in the designed plan is estimated at 300-500 people. The final sample should compose of 60-100 male and 60-100 female employees under the age of 30; 60-100 male and 60-100 female employees aged 30-40; And 30-50 male and 50 female employees over the age of 40.</a:t>
            </a:r>
            <a:endParaRPr b="1" sz="1600">
              <a:solidFill>
                <a:srgbClr val="FFFFFF"/>
              </a:solidFill>
              <a:latin typeface="Lato"/>
              <a:ea typeface="Lato"/>
              <a:cs typeface="Lato"/>
              <a:sym typeface="Lato"/>
            </a:endParaRPr>
          </a:p>
          <a:p>
            <a:pPr indent="0" lvl="0" marL="0" rtl="0" algn="ctr">
              <a:spcBef>
                <a:spcPts val="0"/>
              </a:spcBef>
              <a:spcAft>
                <a:spcPts val="0"/>
              </a:spcAft>
              <a:buNone/>
            </a:pPr>
            <a:r>
              <a:t/>
            </a:r>
            <a:endParaRPr/>
          </a:p>
        </p:txBody>
      </p:sp>
      <p:sp>
        <p:nvSpPr>
          <p:cNvPr id="130" name="Google Shape;130;p26"/>
          <p:cNvSpPr txBox="1"/>
          <p:nvPr/>
        </p:nvSpPr>
        <p:spPr>
          <a:xfrm>
            <a:off x="5847475" y="4484950"/>
            <a:ext cx="331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1" name="Google Shape;131;p26"/>
          <p:cNvSpPr txBox="1"/>
          <p:nvPr/>
        </p:nvSpPr>
        <p:spPr>
          <a:xfrm>
            <a:off x="711600" y="1105663"/>
            <a:ext cx="4030800" cy="40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CN" sz="2000">
                <a:solidFill>
                  <a:srgbClr val="2D3B45"/>
                </a:solidFill>
                <a:latin typeface="Lato"/>
                <a:ea typeface="Lato"/>
                <a:cs typeface="Lato"/>
                <a:sym typeface="Lato"/>
              </a:rPr>
              <a:t>Stratified random sampling </a:t>
            </a:r>
            <a:endParaRPr b="1" sz="2000">
              <a:solidFill>
                <a:srgbClr val="2D3B45"/>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descr="https://assets.mindshow.fun/themes/red_business_city_report_general_vplus_standard_en_20240906/Content_header.jpg" id="137" name="Google Shape;137;p27"/>
          <p:cNvPicPr preferRelativeResize="0"/>
          <p:nvPr/>
        </p:nvPicPr>
        <p:blipFill rotWithShape="1">
          <a:blip r:embed="rId3">
            <a:alphaModFix/>
          </a:blip>
          <a:srcRect b="0" l="0" r="0" t="0"/>
          <a:stretch/>
        </p:blipFill>
        <p:spPr>
          <a:xfrm>
            <a:off x="0" y="0"/>
            <a:ext cx="9144000" cy="1524000"/>
          </a:xfrm>
          <a:prstGeom prst="rect">
            <a:avLst/>
          </a:prstGeom>
          <a:noFill/>
          <a:ln>
            <a:noFill/>
          </a:ln>
        </p:spPr>
      </p:pic>
      <p:sp>
        <p:nvSpPr>
          <p:cNvPr id="138" name="Google Shape;138;p27"/>
          <p:cNvSpPr/>
          <p:nvPr/>
        </p:nvSpPr>
        <p:spPr>
          <a:xfrm>
            <a:off x="652463" y="371475"/>
            <a:ext cx="780669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83838"/>
              </a:buClr>
              <a:buSzPts val="2660"/>
              <a:buFont typeface="Noto Sans SC"/>
              <a:buNone/>
            </a:pPr>
            <a:r>
              <a:rPr b="1" i="0" lang="zh-CN" sz="2660" u="none" cap="none" strike="noStrike">
                <a:solidFill>
                  <a:srgbClr val="383838"/>
                </a:solidFill>
                <a:latin typeface="Noto Sans SC"/>
                <a:ea typeface="Noto Sans SC"/>
                <a:cs typeface="Noto Sans SC"/>
                <a:sym typeface="Noto Sans SC"/>
              </a:rPr>
              <a:t>Operational Procedures</a:t>
            </a:r>
            <a:endParaRPr b="0" i="0" sz="2660" u="none" cap="none" strike="noStrike">
              <a:solidFill>
                <a:schemeClr val="dk1"/>
              </a:solidFill>
              <a:latin typeface="Calibri"/>
              <a:ea typeface="Calibri"/>
              <a:cs typeface="Calibri"/>
              <a:sym typeface="Calibri"/>
            </a:endParaRPr>
          </a:p>
        </p:txBody>
      </p:sp>
      <p:pic>
        <p:nvPicPr>
          <p:cNvPr descr="preencoded.png" id="139" name="Google Shape;139;p27"/>
          <p:cNvPicPr preferRelativeResize="0"/>
          <p:nvPr/>
        </p:nvPicPr>
        <p:blipFill rotWithShape="1">
          <a:blip r:embed="rId4">
            <a:alphaModFix/>
          </a:blip>
          <a:srcRect b="0" l="0" r="0" t="0"/>
          <a:stretch/>
        </p:blipFill>
        <p:spPr>
          <a:xfrm>
            <a:off x="785484" y="1190625"/>
            <a:ext cx="7449207" cy="3333750"/>
          </a:xfrm>
          <a:prstGeom prst="rect">
            <a:avLst/>
          </a:prstGeom>
          <a:noFill/>
          <a:ln>
            <a:noFill/>
          </a:ln>
        </p:spPr>
      </p:pic>
      <p:sp>
        <p:nvSpPr>
          <p:cNvPr id="140" name="Google Shape;140;p27"/>
          <p:cNvSpPr/>
          <p:nvPr/>
        </p:nvSpPr>
        <p:spPr>
          <a:xfrm>
            <a:off x="785484" y="1829785"/>
            <a:ext cx="3241784" cy="269459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zh-CN" sz="1200">
                <a:solidFill>
                  <a:schemeClr val="dk1"/>
                </a:solidFill>
                <a:latin typeface="Noto Sans SC"/>
                <a:ea typeface="Noto Sans SC"/>
                <a:cs typeface="Noto Sans SC"/>
                <a:sym typeface="Noto Sans SC"/>
              </a:rPr>
              <a:t>Recruitment and Participation</a:t>
            </a:r>
            <a:r>
              <a:rPr lang="zh-CN" sz="1200">
                <a:solidFill>
                  <a:schemeClr val="dk1"/>
                </a:solidFill>
                <a:latin typeface="Noto Sans SC"/>
                <a:ea typeface="Noto Sans SC"/>
                <a:cs typeface="Noto Sans SC"/>
                <a:sym typeface="Noto Sans SC"/>
              </a:rPr>
              <a:t>:</a:t>
            </a:r>
            <a:endParaRPr sz="1200">
              <a:solidFill>
                <a:schemeClr val="dk1"/>
              </a:solidFill>
              <a:latin typeface="Noto Sans SC"/>
              <a:ea typeface="Noto Sans SC"/>
              <a:cs typeface="Noto Sans SC"/>
              <a:sym typeface="Noto Sans SC"/>
            </a:endParaRPr>
          </a:p>
          <a:p>
            <a:pPr indent="-304800" lvl="0" marL="457200" rtl="0" algn="l">
              <a:lnSpc>
                <a:spcPct val="115000"/>
              </a:lnSpc>
              <a:spcBef>
                <a:spcPts val="1200"/>
              </a:spcBef>
              <a:spcAft>
                <a:spcPts val="0"/>
              </a:spcAft>
              <a:buClr>
                <a:schemeClr val="dk1"/>
              </a:buClr>
              <a:buSzPts val="1200"/>
              <a:buFont typeface="Noto Sans SC"/>
              <a:buChar char="●"/>
            </a:pPr>
            <a:r>
              <a:rPr lang="zh-CN" sz="1200">
                <a:solidFill>
                  <a:schemeClr val="dk1"/>
                </a:solidFill>
                <a:latin typeface="Noto Sans SC"/>
                <a:ea typeface="Noto Sans SC"/>
                <a:cs typeface="Noto Sans SC"/>
                <a:sym typeface="Noto Sans SC"/>
              </a:rPr>
              <a:t>Employees recruited internally </a:t>
            </a:r>
            <a:endParaRPr sz="1200">
              <a:solidFill>
                <a:schemeClr val="dk1"/>
              </a:solidFill>
              <a:latin typeface="Noto Sans SC"/>
              <a:ea typeface="Noto Sans SC"/>
              <a:cs typeface="Noto Sans SC"/>
              <a:sym typeface="Noto Sans SC"/>
            </a:endParaRPr>
          </a:p>
          <a:p>
            <a:pPr indent="-304800" lvl="0" marL="457200" rtl="0" algn="l">
              <a:lnSpc>
                <a:spcPct val="115000"/>
              </a:lnSpc>
              <a:spcBef>
                <a:spcPts val="0"/>
              </a:spcBef>
              <a:spcAft>
                <a:spcPts val="0"/>
              </a:spcAft>
              <a:buClr>
                <a:schemeClr val="dk1"/>
              </a:buClr>
              <a:buSzPts val="1200"/>
              <a:buFont typeface="Noto Sans SC"/>
              <a:buChar char="●"/>
            </a:pPr>
            <a:r>
              <a:rPr lang="zh-CN" sz="1200">
                <a:solidFill>
                  <a:schemeClr val="dk1"/>
                </a:solidFill>
                <a:latin typeface="Noto Sans SC"/>
                <a:ea typeface="Noto Sans SC"/>
                <a:cs typeface="Noto Sans SC"/>
                <a:sym typeface="Noto Sans SC"/>
              </a:rPr>
              <a:t>Has to be individuals experiencing mild to moderate stress </a:t>
            </a:r>
            <a:endParaRPr sz="1200">
              <a:solidFill>
                <a:schemeClr val="dk1"/>
              </a:solidFill>
              <a:latin typeface="Noto Sans SC"/>
              <a:ea typeface="Noto Sans SC"/>
              <a:cs typeface="Noto Sans SC"/>
              <a:sym typeface="Noto Sans SC"/>
            </a:endParaRPr>
          </a:p>
          <a:p>
            <a:pPr indent="-304800" lvl="0" marL="457200" rtl="0" algn="l">
              <a:lnSpc>
                <a:spcPct val="115000"/>
              </a:lnSpc>
              <a:spcBef>
                <a:spcPts val="0"/>
              </a:spcBef>
              <a:spcAft>
                <a:spcPts val="0"/>
              </a:spcAft>
              <a:buClr>
                <a:schemeClr val="dk1"/>
              </a:buClr>
              <a:buSzPts val="1200"/>
              <a:buFont typeface="Noto Sans SC"/>
              <a:buChar char="●"/>
            </a:pPr>
            <a:r>
              <a:rPr b="1" lang="zh-CN" sz="1200">
                <a:solidFill>
                  <a:schemeClr val="dk1"/>
                </a:solidFill>
                <a:latin typeface="Noto Sans SC"/>
                <a:ea typeface="Noto Sans SC"/>
                <a:cs typeface="Noto Sans SC"/>
                <a:sym typeface="Noto Sans SC"/>
              </a:rPr>
              <a:t>Those with severe challenges are excluded</a:t>
            </a:r>
            <a:endParaRPr b="1" sz="1200">
              <a:solidFill>
                <a:schemeClr val="dk1"/>
              </a:solidFill>
              <a:latin typeface="Noto Sans SC"/>
              <a:ea typeface="Noto Sans SC"/>
              <a:cs typeface="Noto Sans SC"/>
              <a:sym typeface="Noto Sans SC"/>
            </a:endParaRPr>
          </a:p>
          <a:p>
            <a:pPr indent="-304800" lvl="0" marL="457200" rtl="0" algn="l">
              <a:lnSpc>
                <a:spcPct val="115000"/>
              </a:lnSpc>
              <a:spcBef>
                <a:spcPts val="0"/>
              </a:spcBef>
              <a:spcAft>
                <a:spcPts val="0"/>
              </a:spcAft>
              <a:buClr>
                <a:schemeClr val="dk1"/>
              </a:buClr>
              <a:buSzPts val="1200"/>
              <a:buFont typeface="Noto Sans SC"/>
              <a:buChar char="●"/>
            </a:pPr>
            <a:r>
              <a:rPr lang="zh-CN" sz="1200">
                <a:solidFill>
                  <a:schemeClr val="dk1"/>
                </a:solidFill>
                <a:latin typeface="Noto Sans SC"/>
                <a:ea typeface="Noto Sans SC"/>
                <a:cs typeface="Noto Sans SC"/>
                <a:sym typeface="Noto Sans SC"/>
              </a:rPr>
              <a:t>Participation is voluntary and incentivized with gift cards</a:t>
            </a:r>
            <a:endParaRPr sz="1200">
              <a:solidFill>
                <a:schemeClr val="dk1"/>
              </a:solidFill>
              <a:latin typeface="Noto Sans SC"/>
              <a:ea typeface="Noto Sans SC"/>
              <a:cs typeface="Noto Sans SC"/>
              <a:sym typeface="Noto Sans SC"/>
            </a:endParaRPr>
          </a:p>
          <a:p>
            <a:pPr indent="0" lvl="0" marL="0" marR="0" rtl="0" algn="l">
              <a:lnSpc>
                <a:spcPct val="150000"/>
              </a:lnSpc>
              <a:spcBef>
                <a:spcPts val="1200"/>
              </a:spcBef>
              <a:spcAft>
                <a:spcPts val="0"/>
              </a:spcAft>
              <a:buClr>
                <a:srgbClr val="383838"/>
              </a:buClr>
              <a:buSzPts val="1352"/>
              <a:buFont typeface="Noto Sans SC"/>
              <a:buNone/>
            </a:pPr>
            <a:r>
              <a:t/>
            </a:r>
            <a:endParaRPr sz="1352">
              <a:solidFill>
                <a:srgbClr val="383838"/>
              </a:solidFill>
              <a:latin typeface="Noto Sans SC"/>
              <a:ea typeface="Noto Sans SC"/>
              <a:cs typeface="Noto Sans SC"/>
              <a:sym typeface="Noto Sans SC"/>
            </a:endParaRPr>
          </a:p>
        </p:txBody>
      </p:sp>
      <p:sp>
        <p:nvSpPr>
          <p:cNvPr id="141" name="Google Shape;141;p27"/>
          <p:cNvSpPr/>
          <p:nvPr/>
        </p:nvSpPr>
        <p:spPr>
          <a:xfrm>
            <a:off x="4992906" y="1829785"/>
            <a:ext cx="3241784" cy="269459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zh-CN" sz="1200">
                <a:solidFill>
                  <a:schemeClr val="dk1"/>
                </a:solidFill>
                <a:latin typeface="Noto Sans SC"/>
                <a:ea typeface="Noto Sans SC"/>
                <a:cs typeface="Noto Sans SC"/>
                <a:sym typeface="Noto Sans SC"/>
              </a:rPr>
              <a:t>Program Structure</a:t>
            </a:r>
            <a:r>
              <a:rPr lang="zh-CN" sz="1200">
                <a:solidFill>
                  <a:schemeClr val="dk1"/>
                </a:solidFill>
                <a:latin typeface="Noto Sans SC"/>
                <a:ea typeface="Noto Sans SC"/>
                <a:cs typeface="Noto Sans SC"/>
                <a:sym typeface="Noto Sans SC"/>
              </a:rPr>
              <a:t>:</a:t>
            </a:r>
            <a:endParaRPr sz="1200">
              <a:solidFill>
                <a:schemeClr val="dk1"/>
              </a:solidFill>
              <a:latin typeface="Noto Sans SC"/>
              <a:ea typeface="Noto Sans SC"/>
              <a:cs typeface="Noto Sans SC"/>
              <a:sym typeface="Noto Sans SC"/>
            </a:endParaRPr>
          </a:p>
          <a:p>
            <a:pPr indent="-304800" lvl="0" marL="457200" rtl="0" algn="l">
              <a:lnSpc>
                <a:spcPct val="115000"/>
              </a:lnSpc>
              <a:spcBef>
                <a:spcPts val="1200"/>
              </a:spcBef>
              <a:spcAft>
                <a:spcPts val="0"/>
              </a:spcAft>
              <a:buClr>
                <a:schemeClr val="dk1"/>
              </a:buClr>
              <a:buSzPts val="1200"/>
              <a:buFont typeface="Noto Sans SC"/>
              <a:buChar char="●"/>
            </a:pPr>
            <a:r>
              <a:rPr lang="zh-CN" sz="1200">
                <a:solidFill>
                  <a:schemeClr val="dk1"/>
                </a:solidFill>
                <a:latin typeface="Noto Sans SC"/>
                <a:ea typeface="Noto Sans SC"/>
                <a:cs typeface="Noto Sans SC"/>
                <a:sym typeface="Noto Sans SC"/>
              </a:rPr>
              <a:t>6-month mindfulness and stress management program </a:t>
            </a:r>
            <a:endParaRPr sz="1200">
              <a:solidFill>
                <a:schemeClr val="dk1"/>
              </a:solidFill>
              <a:latin typeface="Noto Sans SC"/>
              <a:ea typeface="Noto Sans SC"/>
              <a:cs typeface="Noto Sans SC"/>
              <a:sym typeface="Noto Sans SC"/>
            </a:endParaRPr>
          </a:p>
          <a:p>
            <a:pPr indent="-304800" lvl="0" marL="457200" rtl="0" algn="l">
              <a:lnSpc>
                <a:spcPct val="115000"/>
              </a:lnSpc>
              <a:spcBef>
                <a:spcPts val="0"/>
              </a:spcBef>
              <a:spcAft>
                <a:spcPts val="0"/>
              </a:spcAft>
              <a:buClr>
                <a:schemeClr val="dk1"/>
              </a:buClr>
              <a:buSzPts val="1200"/>
              <a:buFont typeface="Noto Sans SC"/>
              <a:buChar char="●"/>
            </a:pPr>
            <a:r>
              <a:rPr lang="zh-CN" sz="1200">
                <a:solidFill>
                  <a:schemeClr val="dk1"/>
                </a:solidFill>
                <a:latin typeface="Noto Sans SC"/>
                <a:ea typeface="Noto Sans SC"/>
                <a:cs typeface="Noto Sans SC"/>
                <a:sym typeface="Noto Sans SC"/>
              </a:rPr>
              <a:t>Weekly 60-minute sessions to practice techniques for stress management</a:t>
            </a:r>
            <a:endParaRPr sz="1200">
              <a:solidFill>
                <a:schemeClr val="dk1"/>
              </a:solidFill>
              <a:latin typeface="Noto Sans SC"/>
              <a:ea typeface="Noto Sans SC"/>
              <a:cs typeface="Noto Sans SC"/>
              <a:sym typeface="Noto Sans SC"/>
            </a:endParaRPr>
          </a:p>
          <a:p>
            <a:pPr indent="-304800" lvl="0" marL="457200" rtl="0" algn="l">
              <a:lnSpc>
                <a:spcPct val="115000"/>
              </a:lnSpc>
              <a:spcBef>
                <a:spcPts val="0"/>
              </a:spcBef>
              <a:spcAft>
                <a:spcPts val="0"/>
              </a:spcAft>
              <a:buClr>
                <a:schemeClr val="dk1"/>
              </a:buClr>
              <a:buSzPts val="1200"/>
              <a:buFont typeface="Noto Sans SC"/>
              <a:buChar char="●"/>
            </a:pPr>
            <a:r>
              <a:rPr lang="zh-CN" sz="1200">
                <a:solidFill>
                  <a:schemeClr val="dk1"/>
                </a:solidFill>
                <a:latin typeface="Noto Sans SC"/>
                <a:ea typeface="Noto Sans SC"/>
                <a:cs typeface="Noto Sans SC"/>
                <a:sym typeface="Noto Sans SC"/>
              </a:rPr>
              <a:t>digital resources provided as additional support</a:t>
            </a:r>
            <a:endParaRPr sz="1200">
              <a:solidFill>
                <a:schemeClr val="dk1"/>
              </a:solidFill>
              <a:latin typeface="Noto Sans SC"/>
              <a:ea typeface="Noto Sans SC"/>
              <a:cs typeface="Noto Sans SC"/>
              <a:sym typeface="Noto Sans SC"/>
            </a:endParaRPr>
          </a:p>
          <a:p>
            <a:pPr indent="0" lvl="0" marL="0" marR="0" rtl="0" algn="l">
              <a:lnSpc>
                <a:spcPct val="150000"/>
              </a:lnSpc>
              <a:spcBef>
                <a:spcPts val="1200"/>
              </a:spcBef>
              <a:spcAft>
                <a:spcPts val="0"/>
              </a:spcAft>
              <a:buClr>
                <a:srgbClr val="383838"/>
              </a:buClr>
              <a:buSzPts val="1352"/>
              <a:buFont typeface="Noto Sans SC"/>
              <a:buNone/>
            </a:pPr>
            <a:r>
              <a:t/>
            </a:r>
            <a:endParaRPr sz="1352">
              <a:solidFill>
                <a:srgbClr val="383838"/>
              </a:solidFill>
              <a:latin typeface="Noto Sans SC"/>
              <a:ea typeface="Noto Sans SC"/>
              <a:cs typeface="Noto Sans SC"/>
              <a:sym typeface="Noto Sans S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descr="https://assets.mindshow.fun/themes/red_business_city_report_general_vplus_standard_en_20240906/Content_header.jpg" id="146" name="Google Shape;146;p28"/>
          <p:cNvPicPr preferRelativeResize="0"/>
          <p:nvPr/>
        </p:nvPicPr>
        <p:blipFill rotWithShape="1">
          <a:blip r:embed="rId3">
            <a:alphaModFix/>
          </a:blip>
          <a:srcRect b="0" l="0" r="0" t="0"/>
          <a:stretch/>
        </p:blipFill>
        <p:spPr>
          <a:xfrm>
            <a:off x="0" y="0"/>
            <a:ext cx="9144000" cy="1524000"/>
          </a:xfrm>
          <a:prstGeom prst="rect">
            <a:avLst/>
          </a:prstGeom>
          <a:noFill/>
          <a:ln>
            <a:noFill/>
          </a:ln>
        </p:spPr>
      </p:pic>
      <p:sp>
        <p:nvSpPr>
          <p:cNvPr id="147" name="Google Shape;147;p28"/>
          <p:cNvSpPr txBox="1"/>
          <p:nvPr/>
        </p:nvSpPr>
        <p:spPr>
          <a:xfrm>
            <a:off x="953750" y="317925"/>
            <a:ext cx="5007300" cy="6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2650">
                <a:solidFill>
                  <a:srgbClr val="383838"/>
                </a:solidFill>
                <a:latin typeface="Noto Sans SC"/>
                <a:ea typeface="Noto Sans SC"/>
                <a:cs typeface="Noto Sans SC"/>
                <a:sym typeface="Noto Sans SC"/>
              </a:rPr>
              <a:t>Data Collection</a:t>
            </a:r>
            <a:endParaRPr b="1" sz="2650">
              <a:solidFill>
                <a:srgbClr val="383838"/>
              </a:solidFill>
              <a:latin typeface="Noto Sans SC"/>
              <a:ea typeface="Noto Sans SC"/>
              <a:cs typeface="Noto Sans SC"/>
              <a:sym typeface="Noto Sans SC"/>
            </a:endParaRPr>
          </a:p>
        </p:txBody>
      </p:sp>
      <p:sp>
        <p:nvSpPr>
          <p:cNvPr id="148" name="Google Shape;148;p28"/>
          <p:cNvSpPr txBox="1"/>
          <p:nvPr/>
        </p:nvSpPr>
        <p:spPr>
          <a:xfrm>
            <a:off x="760750" y="1226275"/>
            <a:ext cx="4360200" cy="3338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400"/>
              <a:buFont typeface="Noto Sans SC"/>
              <a:buNone/>
            </a:pPr>
            <a:r>
              <a:rPr b="1" lang="zh-CN">
                <a:solidFill>
                  <a:schemeClr val="dk1"/>
                </a:solidFill>
                <a:latin typeface="Noto Sans SC"/>
                <a:ea typeface="Noto Sans SC"/>
                <a:cs typeface="Noto Sans SC"/>
                <a:sym typeface="Noto Sans SC"/>
              </a:rPr>
              <a:t>Data Points</a:t>
            </a:r>
            <a:r>
              <a:rPr lang="zh-CN">
                <a:solidFill>
                  <a:schemeClr val="dk1"/>
                </a:solidFill>
                <a:latin typeface="Noto Sans SC"/>
                <a:ea typeface="Noto Sans SC"/>
                <a:cs typeface="Noto Sans SC"/>
                <a:sym typeface="Noto Sans SC"/>
              </a:rPr>
              <a:t>: </a:t>
            </a:r>
            <a:endParaRPr>
              <a:solidFill>
                <a:schemeClr val="dk1"/>
              </a:solidFill>
              <a:latin typeface="Noto Sans SC"/>
              <a:ea typeface="Noto Sans SC"/>
              <a:cs typeface="Noto Sans SC"/>
              <a:sym typeface="Noto Sans SC"/>
            </a:endParaRPr>
          </a:p>
          <a:p>
            <a:pPr indent="0" lvl="0" marL="0" rtl="0" algn="l">
              <a:lnSpc>
                <a:spcPct val="150000"/>
              </a:lnSpc>
              <a:spcBef>
                <a:spcPts val="0"/>
              </a:spcBef>
              <a:spcAft>
                <a:spcPts val="0"/>
              </a:spcAft>
              <a:buNone/>
            </a:pPr>
            <a:r>
              <a:rPr lang="zh-CN">
                <a:solidFill>
                  <a:schemeClr val="dk1"/>
                </a:solidFill>
                <a:latin typeface="Noto Sans SC"/>
                <a:ea typeface="Noto Sans SC"/>
                <a:cs typeface="Noto Sans SC"/>
                <a:sym typeface="Noto Sans SC"/>
              </a:rPr>
              <a:t>Subjective (Job Satisfaction Index Objective), Objective (KPIs), Retention (Employee turnover rates)</a:t>
            </a:r>
            <a:endParaRPr>
              <a:solidFill>
                <a:schemeClr val="dk1"/>
              </a:solidFill>
              <a:latin typeface="Noto Sans SC"/>
              <a:ea typeface="Noto Sans SC"/>
              <a:cs typeface="Noto Sans SC"/>
              <a:sym typeface="Noto Sans SC"/>
            </a:endParaRPr>
          </a:p>
          <a:p>
            <a:pPr indent="0" lvl="0" marL="0" rtl="0" algn="l">
              <a:lnSpc>
                <a:spcPct val="150000"/>
              </a:lnSpc>
              <a:spcBef>
                <a:spcPts val="0"/>
              </a:spcBef>
              <a:spcAft>
                <a:spcPts val="0"/>
              </a:spcAft>
              <a:buNone/>
            </a:pPr>
            <a:r>
              <a:rPr b="1" lang="zh-CN">
                <a:solidFill>
                  <a:schemeClr val="dk1"/>
                </a:solidFill>
                <a:latin typeface="Noto Sans SC"/>
                <a:ea typeface="Noto Sans SC"/>
                <a:cs typeface="Noto Sans SC"/>
                <a:sym typeface="Noto Sans SC"/>
              </a:rPr>
              <a:t>Timeline</a:t>
            </a:r>
            <a:r>
              <a:rPr lang="zh-CN">
                <a:solidFill>
                  <a:schemeClr val="dk1"/>
                </a:solidFill>
                <a:latin typeface="Noto Sans SC"/>
                <a:ea typeface="Noto Sans SC"/>
                <a:cs typeface="Noto Sans SC"/>
                <a:sym typeface="Noto Sans SC"/>
              </a:rPr>
              <a:t>:</a:t>
            </a:r>
            <a:endParaRPr>
              <a:solidFill>
                <a:schemeClr val="dk1"/>
              </a:solidFill>
              <a:latin typeface="Noto Sans SC"/>
              <a:ea typeface="Noto Sans SC"/>
              <a:cs typeface="Noto Sans SC"/>
              <a:sym typeface="Noto Sans SC"/>
            </a:endParaRPr>
          </a:p>
          <a:p>
            <a:pPr indent="0" lvl="0" marL="0" rtl="0" algn="l">
              <a:lnSpc>
                <a:spcPct val="150000"/>
              </a:lnSpc>
              <a:spcBef>
                <a:spcPts val="0"/>
              </a:spcBef>
              <a:spcAft>
                <a:spcPts val="0"/>
              </a:spcAft>
              <a:buClr>
                <a:schemeClr val="dk1"/>
              </a:buClr>
              <a:buSzPts val="1400"/>
              <a:buFont typeface="Noto Sans SC"/>
              <a:buNone/>
            </a:pPr>
            <a:r>
              <a:rPr lang="zh-CN">
                <a:solidFill>
                  <a:schemeClr val="dk1"/>
                </a:solidFill>
                <a:latin typeface="Noto Sans SC"/>
                <a:ea typeface="Noto Sans SC"/>
                <a:cs typeface="Noto Sans SC"/>
                <a:sym typeface="Noto Sans SC"/>
              </a:rPr>
              <a:t> Baseline, midpoint (3 months), </a:t>
            </a:r>
            <a:endParaRPr>
              <a:solidFill>
                <a:schemeClr val="dk1"/>
              </a:solidFill>
              <a:latin typeface="Noto Sans SC"/>
              <a:ea typeface="Noto Sans SC"/>
              <a:cs typeface="Noto Sans SC"/>
              <a:sym typeface="Noto Sans SC"/>
            </a:endParaRPr>
          </a:p>
          <a:p>
            <a:pPr indent="0" lvl="0" marL="0" rtl="0" algn="l">
              <a:lnSpc>
                <a:spcPct val="150000"/>
              </a:lnSpc>
              <a:spcBef>
                <a:spcPts val="0"/>
              </a:spcBef>
              <a:spcAft>
                <a:spcPts val="0"/>
              </a:spcAft>
              <a:buNone/>
            </a:pPr>
            <a:r>
              <a:rPr lang="zh-CN">
                <a:solidFill>
                  <a:schemeClr val="dk1"/>
                </a:solidFill>
                <a:latin typeface="Noto Sans SC"/>
                <a:ea typeface="Noto Sans SC"/>
                <a:cs typeface="Noto Sans SC"/>
                <a:sym typeface="Noto Sans SC"/>
              </a:rPr>
              <a:t>and end of the program ( 6 months)</a:t>
            </a:r>
            <a:endParaRPr>
              <a:solidFill>
                <a:schemeClr val="dk1"/>
              </a:solidFill>
              <a:latin typeface="Noto Sans SC"/>
              <a:ea typeface="Noto Sans SC"/>
              <a:cs typeface="Noto Sans SC"/>
              <a:sym typeface="Noto Sans SC"/>
            </a:endParaRPr>
          </a:p>
          <a:p>
            <a:pPr indent="0" lvl="0" marL="0" rtl="0" algn="l">
              <a:lnSpc>
                <a:spcPct val="150000"/>
              </a:lnSpc>
              <a:spcBef>
                <a:spcPts val="0"/>
              </a:spcBef>
              <a:spcAft>
                <a:spcPts val="0"/>
              </a:spcAft>
              <a:buClr>
                <a:schemeClr val="dk1"/>
              </a:buClr>
              <a:buSzPts val="1400"/>
              <a:buFont typeface="Noto Sans SC"/>
              <a:buNone/>
            </a:pPr>
            <a:r>
              <a:rPr b="1" lang="zh-CN">
                <a:solidFill>
                  <a:schemeClr val="dk1"/>
                </a:solidFill>
                <a:latin typeface="Noto Sans SC"/>
                <a:ea typeface="Noto Sans SC"/>
                <a:cs typeface="Noto Sans SC"/>
                <a:sym typeface="Noto Sans SC"/>
              </a:rPr>
              <a:t>Confidentiality</a:t>
            </a:r>
            <a:r>
              <a:rPr lang="zh-CN">
                <a:solidFill>
                  <a:schemeClr val="dk1"/>
                </a:solidFill>
                <a:latin typeface="Noto Sans SC"/>
                <a:ea typeface="Noto Sans SC"/>
                <a:cs typeface="Noto Sans SC"/>
                <a:sym typeface="Noto Sans SC"/>
              </a:rPr>
              <a:t>:</a:t>
            </a:r>
            <a:endParaRPr>
              <a:solidFill>
                <a:schemeClr val="dk1"/>
              </a:solidFill>
              <a:latin typeface="Noto Sans SC"/>
              <a:ea typeface="Noto Sans SC"/>
              <a:cs typeface="Noto Sans SC"/>
              <a:sym typeface="Noto Sans SC"/>
            </a:endParaRPr>
          </a:p>
          <a:p>
            <a:pPr indent="0" lvl="0" marL="0" rtl="0" algn="l">
              <a:lnSpc>
                <a:spcPct val="150000"/>
              </a:lnSpc>
              <a:spcBef>
                <a:spcPts val="0"/>
              </a:spcBef>
              <a:spcAft>
                <a:spcPts val="0"/>
              </a:spcAft>
              <a:buClr>
                <a:schemeClr val="dk1"/>
              </a:buClr>
              <a:buSzPts val="1400"/>
              <a:buFont typeface="Noto Sans SC"/>
              <a:buNone/>
            </a:pPr>
            <a:r>
              <a:rPr lang="zh-CN">
                <a:solidFill>
                  <a:schemeClr val="dk1"/>
                </a:solidFill>
                <a:latin typeface="Noto Sans SC"/>
                <a:ea typeface="Noto Sans SC"/>
                <a:cs typeface="Noto Sans SC"/>
                <a:sym typeface="Noto Sans SC"/>
              </a:rPr>
              <a:t>All data anonymized, Restricted access, Managed within organization secure system</a:t>
            </a:r>
            <a:endParaRPr>
              <a:solidFill>
                <a:schemeClr val="dk1"/>
              </a:solidFill>
              <a:latin typeface="Noto Sans SC"/>
              <a:ea typeface="Noto Sans SC"/>
              <a:cs typeface="Noto Sans SC"/>
              <a:sym typeface="Noto Sans SC"/>
            </a:endParaRPr>
          </a:p>
          <a:p>
            <a:pPr indent="0" lvl="0" marL="0" rtl="0" algn="l">
              <a:spcBef>
                <a:spcPts val="0"/>
              </a:spcBef>
              <a:spcAft>
                <a:spcPts val="0"/>
              </a:spcAft>
              <a:buNone/>
            </a:pPr>
            <a:r>
              <a:t/>
            </a:r>
            <a:endParaRPr/>
          </a:p>
        </p:txBody>
      </p:sp>
      <p:pic>
        <p:nvPicPr>
          <p:cNvPr id="149" name="Google Shape;149;p28"/>
          <p:cNvPicPr preferRelativeResize="0"/>
          <p:nvPr/>
        </p:nvPicPr>
        <p:blipFill>
          <a:blip r:embed="rId4">
            <a:alphaModFix/>
          </a:blip>
          <a:stretch>
            <a:fillRect/>
          </a:stretch>
        </p:blipFill>
        <p:spPr>
          <a:xfrm>
            <a:off x="5432025" y="1362525"/>
            <a:ext cx="3140475" cy="3140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